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50"/>
  </p:notesMasterIdLst>
  <p:sldIdLst>
    <p:sldId id="257" r:id="rId5"/>
    <p:sldId id="359" r:id="rId6"/>
    <p:sldId id="260" r:id="rId7"/>
    <p:sldId id="302" r:id="rId8"/>
    <p:sldId id="633" r:id="rId9"/>
    <p:sldId id="634" r:id="rId10"/>
    <p:sldId id="635" r:id="rId11"/>
    <p:sldId id="638" r:id="rId12"/>
    <p:sldId id="637" r:id="rId13"/>
    <p:sldId id="532" r:id="rId14"/>
    <p:sldId id="632" r:id="rId15"/>
    <p:sldId id="639" r:id="rId16"/>
    <p:sldId id="640" r:id="rId17"/>
    <p:sldId id="641" r:id="rId18"/>
    <p:sldId id="642" r:id="rId19"/>
    <p:sldId id="643" r:id="rId20"/>
    <p:sldId id="644" r:id="rId21"/>
    <p:sldId id="645" r:id="rId22"/>
    <p:sldId id="647" r:id="rId23"/>
    <p:sldId id="646" r:id="rId24"/>
    <p:sldId id="650" r:id="rId25"/>
    <p:sldId id="651" r:id="rId26"/>
    <p:sldId id="655" r:id="rId27"/>
    <p:sldId id="656" r:id="rId28"/>
    <p:sldId id="648" r:id="rId29"/>
    <p:sldId id="649" r:id="rId30"/>
    <p:sldId id="653" r:id="rId31"/>
    <p:sldId id="654" r:id="rId32"/>
    <p:sldId id="657" r:id="rId33"/>
    <p:sldId id="659" r:id="rId34"/>
    <p:sldId id="658" r:id="rId35"/>
    <p:sldId id="660" r:id="rId36"/>
    <p:sldId id="661" r:id="rId37"/>
    <p:sldId id="662" r:id="rId38"/>
    <p:sldId id="666" r:id="rId39"/>
    <p:sldId id="663" r:id="rId40"/>
    <p:sldId id="665" r:id="rId41"/>
    <p:sldId id="667" r:id="rId42"/>
    <p:sldId id="664" r:id="rId43"/>
    <p:sldId id="668" r:id="rId44"/>
    <p:sldId id="669" r:id="rId45"/>
    <p:sldId id="670" r:id="rId46"/>
    <p:sldId id="671" r:id="rId47"/>
    <p:sldId id="631" r:id="rId48"/>
    <p:sldId id="54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uwafemi Adebiyi" initials="OA" lastIdx="2" clrIdx="0">
    <p:extLst>
      <p:ext uri="{19B8F6BF-5375-455C-9EA6-DF929625EA0E}">
        <p15:presenceInfo xmlns:p15="http://schemas.microsoft.com/office/powerpoint/2012/main" userId="f65f69e90005f5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6" autoAdjust="0"/>
    <p:restoredTop sz="94619" autoAdjust="0"/>
  </p:normalViewPr>
  <p:slideViewPr>
    <p:cSldViewPr snapToGrid="0">
      <p:cViewPr varScale="1">
        <p:scale>
          <a:sx n="101" d="100"/>
          <a:sy n="101" d="100"/>
        </p:scale>
        <p:origin x="69" y="2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A6AAE-D760-4905-BBB9-3B016A7B6822}" type="datetimeFigureOut">
              <a:rPr lang="en-NG" smtClean="0"/>
              <a:t>21/05/2025</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4F6D5-FFE7-49F7-9D51-00EE85B0B2CE}" type="slidenum">
              <a:rPr lang="en-NG" smtClean="0"/>
              <a:t>‹#›</a:t>
            </a:fld>
            <a:endParaRPr lang="en-NG"/>
          </a:p>
        </p:txBody>
      </p:sp>
    </p:spTree>
    <p:extLst>
      <p:ext uri="{BB962C8B-B14F-4D97-AF65-F5344CB8AC3E}">
        <p14:creationId xmlns:p14="http://schemas.microsoft.com/office/powerpoint/2010/main" val="2961241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A544F6D5-FFE7-49F7-9D51-00EE85B0B2CE}" type="slidenum">
              <a:rPr lang="en-NG" smtClean="0"/>
              <a:t>40</a:t>
            </a:fld>
            <a:endParaRPr lang="en-NG"/>
          </a:p>
        </p:txBody>
      </p:sp>
    </p:spTree>
    <p:extLst>
      <p:ext uri="{BB962C8B-B14F-4D97-AF65-F5344CB8AC3E}">
        <p14:creationId xmlns:p14="http://schemas.microsoft.com/office/powerpoint/2010/main" val="1375694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1BB9-8742-29B4-FBAD-256CB25F8D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E5B5A-A7A4-4319-795C-E9A5EA4FA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0E3AF-EA8E-69F9-EC3F-EFF9532D878B}"/>
              </a:ext>
            </a:extLst>
          </p:cNvPr>
          <p:cNvSpPr>
            <a:spLocks noGrp="1"/>
          </p:cNvSpPr>
          <p:nvPr>
            <p:ph type="body" idx="1"/>
          </p:nvPr>
        </p:nvSpPr>
        <p:spPr/>
        <p:txBody>
          <a:bodyPr/>
          <a:lstStyle/>
          <a:p>
            <a:endParaRPr lang="en-NG" dirty="0"/>
          </a:p>
        </p:txBody>
      </p:sp>
      <p:sp>
        <p:nvSpPr>
          <p:cNvPr id="4" name="Slide Number Placeholder 3">
            <a:extLst>
              <a:ext uri="{FF2B5EF4-FFF2-40B4-BE49-F238E27FC236}">
                <a16:creationId xmlns:a16="http://schemas.microsoft.com/office/drawing/2014/main" id="{D51E88E8-3666-F805-E2C3-2888D1F3352F}"/>
              </a:ext>
            </a:extLst>
          </p:cNvPr>
          <p:cNvSpPr>
            <a:spLocks noGrp="1"/>
          </p:cNvSpPr>
          <p:nvPr>
            <p:ph type="sldNum" sz="quarter" idx="5"/>
          </p:nvPr>
        </p:nvSpPr>
        <p:spPr/>
        <p:txBody>
          <a:bodyPr/>
          <a:lstStyle/>
          <a:p>
            <a:fld id="{A544F6D5-FFE7-49F7-9D51-00EE85B0B2CE}" type="slidenum">
              <a:rPr lang="en-NG" smtClean="0"/>
              <a:t>41</a:t>
            </a:fld>
            <a:endParaRPr lang="en-NG"/>
          </a:p>
        </p:txBody>
      </p:sp>
    </p:spTree>
    <p:extLst>
      <p:ext uri="{BB962C8B-B14F-4D97-AF65-F5344CB8AC3E}">
        <p14:creationId xmlns:p14="http://schemas.microsoft.com/office/powerpoint/2010/main" val="334563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FE106-BDB0-FEBB-E0BC-99CD23D3E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E08660-0EFB-5956-8607-761334627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A75ABF-47EB-4165-1FF8-B47B8E5D1116}"/>
              </a:ext>
            </a:extLst>
          </p:cNvPr>
          <p:cNvSpPr>
            <a:spLocks noGrp="1"/>
          </p:cNvSpPr>
          <p:nvPr>
            <p:ph type="body" idx="1"/>
          </p:nvPr>
        </p:nvSpPr>
        <p:spPr/>
        <p:txBody>
          <a:bodyPr/>
          <a:lstStyle/>
          <a:p>
            <a:endParaRPr lang="en-NG" dirty="0"/>
          </a:p>
        </p:txBody>
      </p:sp>
      <p:sp>
        <p:nvSpPr>
          <p:cNvPr id="4" name="Slide Number Placeholder 3">
            <a:extLst>
              <a:ext uri="{FF2B5EF4-FFF2-40B4-BE49-F238E27FC236}">
                <a16:creationId xmlns:a16="http://schemas.microsoft.com/office/drawing/2014/main" id="{7B88C17D-071F-66CF-63D3-7D194A11DA01}"/>
              </a:ext>
            </a:extLst>
          </p:cNvPr>
          <p:cNvSpPr>
            <a:spLocks noGrp="1"/>
          </p:cNvSpPr>
          <p:nvPr>
            <p:ph type="sldNum" sz="quarter" idx="5"/>
          </p:nvPr>
        </p:nvSpPr>
        <p:spPr/>
        <p:txBody>
          <a:bodyPr/>
          <a:lstStyle/>
          <a:p>
            <a:fld id="{A544F6D5-FFE7-49F7-9D51-00EE85B0B2CE}" type="slidenum">
              <a:rPr lang="en-NG" smtClean="0"/>
              <a:t>42</a:t>
            </a:fld>
            <a:endParaRPr lang="en-NG"/>
          </a:p>
        </p:txBody>
      </p:sp>
    </p:spTree>
    <p:extLst>
      <p:ext uri="{BB962C8B-B14F-4D97-AF65-F5344CB8AC3E}">
        <p14:creationId xmlns:p14="http://schemas.microsoft.com/office/powerpoint/2010/main" val="26158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16971-74FD-A267-9DCC-F0ABDF571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58898-F42E-0E05-5CAB-617F45E5D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FF5CD2-1F0A-73A9-8D02-D22A88249C28}"/>
              </a:ext>
            </a:extLst>
          </p:cNvPr>
          <p:cNvSpPr>
            <a:spLocks noGrp="1"/>
          </p:cNvSpPr>
          <p:nvPr>
            <p:ph type="body" idx="1"/>
          </p:nvPr>
        </p:nvSpPr>
        <p:spPr/>
        <p:txBody>
          <a:bodyPr/>
          <a:lstStyle/>
          <a:p>
            <a:endParaRPr lang="en-NG" dirty="0"/>
          </a:p>
        </p:txBody>
      </p:sp>
      <p:sp>
        <p:nvSpPr>
          <p:cNvPr id="4" name="Slide Number Placeholder 3">
            <a:extLst>
              <a:ext uri="{FF2B5EF4-FFF2-40B4-BE49-F238E27FC236}">
                <a16:creationId xmlns:a16="http://schemas.microsoft.com/office/drawing/2014/main" id="{15E7D523-7A81-12D0-41DE-5950C9844A46}"/>
              </a:ext>
            </a:extLst>
          </p:cNvPr>
          <p:cNvSpPr>
            <a:spLocks noGrp="1"/>
          </p:cNvSpPr>
          <p:nvPr>
            <p:ph type="sldNum" sz="quarter" idx="5"/>
          </p:nvPr>
        </p:nvSpPr>
        <p:spPr/>
        <p:txBody>
          <a:bodyPr/>
          <a:lstStyle/>
          <a:p>
            <a:fld id="{A544F6D5-FFE7-49F7-9D51-00EE85B0B2CE}" type="slidenum">
              <a:rPr lang="en-NG" smtClean="0"/>
              <a:t>43</a:t>
            </a:fld>
            <a:endParaRPr lang="en-NG"/>
          </a:p>
        </p:txBody>
      </p:sp>
    </p:spTree>
    <p:extLst>
      <p:ext uri="{BB962C8B-B14F-4D97-AF65-F5344CB8AC3E}">
        <p14:creationId xmlns:p14="http://schemas.microsoft.com/office/powerpoint/2010/main" val="13218623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5/21/2025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pic>
        <p:nvPicPr>
          <p:cNvPr id="11" name="Picture 10">
            <a:extLst>
              <a:ext uri="{FF2B5EF4-FFF2-40B4-BE49-F238E27FC236}">
                <a16:creationId xmlns:a16="http://schemas.microsoft.com/office/drawing/2014/main" id="{0F384564-48B7-3DF6-C1B7-7858DDE3FC6B}"/>
              </a:ext>
            </a:extLst>
          </p:cNvPr>
          <p:cNvPicPr>
            <a:picLocks noChangeAspect="1"/>
          </p:cNvPicPr>
          <p:nvPr userDrawn="1"/>
        </p:nvPicPr>
        <p:blipFill>
          <a:blip r:embed="rId2"/>
          <a:stretch>
            <a:fillRect/>
          </a:stretch>
        </p:blipFill>
        <p:spPr>
          <a:xfrm>
            <a:off x="11029474" y="598099"/>
            <a:ext cx="715992" cy="715992"/>
          </a:xfrm>
          <a:prstGeom prst="rect">
            <a:avLst/>
          </a:prstGeom>
        </p:spPr>
      </p:pic>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5/21/2025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5/21/2025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pic>
        <p:nvPicPr>
          <p:cNvPr id="7" name="Picture 6">
            <a:extLst>
              <a:ext uri="{FF2B5EF4-FFF2-40B4-BE49-F238E27FC236}">
                <a16:creationId xmlns:a16="http://schemas.microsoft.com/office/drawing/2014/main" id="{1437CCE9-8823-992F-B1CF-23DB1FE90D61}"/>
              </a:ext>
            </a:extLst>
          </p:cNvPr>
          <p:cNvPicPr>
            <a:picLocks noChangeAspect="1"/>
          </p:cNvPicPr>
          <p:nvPr userDrawn="1"/>
        </p:nvPicPr>
        <p:blipFill>
          <a:blip r:embed="rId2"/>
          <a:stretch>
            <a:fillRect/>
          </a:stretch>
        </p:blipFill>
        <p:spPr>
          <a:xfrm>
            <a:off x="11007305" y="689156"/>
            <a:ext cx="668547" cy="668547"/>
          </a:xfrm>
          <a:prstGeom prst="rect">
            <a:avLst/>
          </a:prstGeom>
        </p:spPr>
      </p:pic>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5/21/2025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5/21/2025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5/21/2025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5/21/2025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imperva.com/learn/application-security/broken-object-level-authorization-bola/"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imperva.com/learn/application-security/intrusion-detection-prevent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imperva.com/learn/application-security/intrusion-detection-prevent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imperva.com/learn/application-security/intrusion-detection-preven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imperva.com/solutions/compliance/sox/" TargetMode="External"/><Relationship Id="rId2" Type="http://schemas.openxmlformats.org/officeDocument/2006/relationships/hyperlink" Target="https://www.imperva.com/learn/application-security/intrusion-detection-prevention/" TargetMode="Externa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https://www.imperva.com/learn/application-security/siem/" TargetMode="External"/><Relationship Id="rId4" Type="http://schemas.openxmlformats.org/officeDocument/2006/relationships/hyperlink" Target="https://www.imperva.com/learn/data-security/hipaa/"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imperva.com/learn/application-security/ransomwar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netacad.com/cisco-packet-tracer"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netacad.com/cisco-packet-tracer"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netacad.com/cisco-packet-trace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ALTSCHOOL OF Cybersecurity (BARAKA 2025)</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b="1" dirty="0">
                <a:solidFill>
                  <a:schemeClr val="tx1"/>
                </a:solidFill>
              </a:rPr>
              <a:t>MONTH 3 – WEEK 3</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G"/>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G"/>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G"/>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pic>
        <p:nvPicPr>
          <p:cNvPr id="5" name="Picture 4">
            <a:extLst>
              <a:ext uri="{FF2B5EF4-FFF2-40B4-BE49-F238E27FC236}">
                <a16:creationId xmlns:a16="http://schemas.microsoft.com/office/drawing/2014/main" id="{6D88CAB6-26D2-B72B-9B46-D93B44FBD551}"/>
              </a:ext>
            </a:extLst>
          </p:cNvPr>
          <p:cNvPicPr>
            <a:picLocks noChangeAspect="1"/>
          </p:cNvPicPr>
          <p:nvPr/>
        </p:nvPicPr>
        <p:blipFill>
          <a:blip r:embed="rId3"/>
          <a:stretch>
            <a:fillRect/>
          </a:stretch>
        </p:blipFill>
        <p:spPr>
          <a:xfrm>
            <a:off x="10887519" y="616528"/>
            <a:ext cx="723290" cy="723290"/>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0954-774A-A4E5-3FF5-55E8CC57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7C5AD-4FE7-BDA0-6851-94FB8E5A89B5}"/>
              </a:ext>
            </a:extLst>
          </p:cNvPr>
          <p:cNvSpPr>
            <a:spLocks noGrp="1"/>
          </p:cNvSpPr>
          <p:nvPr>
            <p:ph type="title"/>
          </p:nvPr>
        </p:nvSpPr>
        <p:spPr>
          <a:xfrm>
            <a:off x="581193" y="2393950"/>
            <a:ext cx="11029615" cy="3082925"/>
          </a:xfrm>
        </p:spPr>
        <p:txBody>
          <a:bodyPr>
            <a:normAutofit/>
          </a:bodyPr>
          <a:lstStyle/>
          <a:p>
            <a:r>
              <a:rPr lang="en-US" dirty="0"/>
              <a:t>NETWORK SECURITY THREATS</a:t>
            </a: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4368F412-000E-AADF-78F6-34DBC125417D}"/>
              </a:ext>
            </a:extLst>
          </p:cNvPr>
          <p:cNvSpPr>
            <a:spLocks noGrp="1"/>
          </p:cNvSpPr>
          <p:nvPr>
            <p:ph type="body" idx="1"/>
          </p:nvPr>
        </p:nvSpPr>
        <p:spPr>
          <a:xfrm>
            <a:off x="653763" y="4541417"/>
            <a:ext cx="11029615" cy="600556"/>
          </a:xfrm>
        </p:spPr>
        <p:txBody>
          <a:bodyPr/>
          <a:lstStyle/>
          <a:p>
            <a:r>
              <a:rPr lang="en-US" dirty="0"/>
              <a:t>Day 1</a:t>
            </a:r>
            <a:endParaRPr lang="en-NG" dirty="0"/>
          </a:p>
        </p:txBody>
      </p:sp>
    </p:spTree>
    <p:extLst>
      <p:ext uri="{BB962C8B-B14F-4D97-AF65-F5344CB8AC3E}">
        <p14:creationId xmlns:p14="http://schemas.microsoft.com/office/powerpoint/2010/main" val="629001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2BF50D-1B22-C5B2-989C-5F4221CAA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90FED8-787D-EFB7-C4BD-EEB6C12623E6}"/>
              </a:ext>
            </a:extLst>
          </p:cNvPr>
          <p:cNvSpPr>
            <a:spLocks noGrp="1"/>
          </p:cNvSpPr>
          <p:nvPr>
            <p:ph type="title"/>
          </p:nvPr>
        </p:nvSpPr>
        <p:spPr>
          <a:xfrm>
            <a:off x="581192" y="702156"/>
            <a:ext cx="11029616" cy="1188720"/>
          </a:xfrm>
        </p:spPr>
        <p:txBody>
          <a:bodyPr>
            <a:normAutofit fontScale="90000"/>
          </a:bodyPr>
          <a:lstStyle/>
          <a:p>
            <a:r>
              <a:rPr lang="en-US" dirty="0"/>
              <a:t>NETWORK SECURITY THREATS - MALWARE</a:t>
            </a:r>
            <a:br>
              <a:rPr lang="en-US" b="0" i="0" dirty="0">
                <a:solidFill>
                  <a:srgbClr val="272C37"/>
                </a:solidFill>
                <a:effectLst/>
                <a:latin typeface="Roboto" panose="02000000000000000000" pitchFamily="2" charset="0"/>
              </a:rPr>
            </a:b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B1616582-84C4-5522-8FBE-0275A92DAB26}"/>
              </a:ext>
            </a:extLst>
          </p:cNvPr>
          <p:cNvSpPr>
            <a:spLocks noGrp="1"/>
          </p:cNvSpPr>
          <p:nvPr>
            <p:ph idx="1"/>
          </p:nvPr>
        </p:nvSpPr>
        <p:spPr>
          <a:xfrm>
            <a:off x="581193" y="2340864"/>
            <a:ext cx="7024758" cy="3634486"/>
          </a:xfrm>
        </p:spPr>
        <p:txBody>
          <a:bodyPr>
            <a:noAutofit/>
          </a:bodyPr>
          <a:lstStyle/>
          <a:p>
            <a:pPr>
              <a:lnSpc>
                <a:spcPts val="1950"/>
              </a:lnSpc>
              <a:spcAft>
                <a:spcPts val="1950"/>
              </a:spcAft>
            </a:pPr>
            <a:r>
              <a:rPr lang="en-US" sz="1400" b="1" dirty="0">
                <a:solidFill>
                  <a:srgbClr val="51565E"/>
                </a:solidFill>
                <a:latin typeface="Roboto" panose="02000000000000000000" pitchFamily="2" charset="0"/>
              </a:rPr>
              <a:t>Malware</a:t>
            </a:r>
            <a:r>
              <a:rPr lang="en-US" sz="1400" dirty="0">
                <a:solidFill>
                  <a:srgbClr val="51565E"/>
                </a:solidFill>
                <a:latin typeface="Roboto" panose="02000000000000000000" pitchFamily="2" charset="0"/>
              </a:rPr>
              <a:t> is a program that attacks information systems. There are various types of malware, each designed to perform specific malicious activities. For example, ransomware encrypts files and holds it for ransom, spyware covertly spies on victims, and Trojans infiltrate systems.</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a:p>
            <a:pPr>
              <a:lnSpc>
                <a:spcPts val="1950"/>
              </a:lnSpc>
              <a:spcAft>
                <a:spcPts val="1950"/>
              </a:spcAft>
            </a:pPr>
            <a:r>
              <a:rPr lang="en-US" sz="1400" dirty="0">
                <a:solidFill>
                  <a:srgbClr val="51565E"/>
                </a:solidFill>
                <a:latin typeface="Roboto" panose="02000000000000000000" pitchFamily="2" charset="0"/>
              </a:rPr>
              <a:t>Threat actors use malware to achieve various objectives, such as stealing or secretly copying sensitive data, blocking access to files, disrupting system operations, or making systems inoperable.</a:t>
            </a:r>
          </a:p>
        </p:txBody>
      </p:sp>
      <p:pic>
        <p:nvPicPr>
          <p:cNvPr id="1030" name="Picture 6" descr="Terranova Security">
            <a:extLst>
              <a:ext uri="{FF2B5EF4-FFF2-40B4-BE49-F238E27FC236}">
                <a16:creationId xmlns:a16="http://schemas.microsoft.com/office/drawing/2014/main" id="{A4747FEC-5368-8BF9-E2DD-A812C8A3B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6794" y="275541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266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9E7056-B146-C420-3B0E-28DAE0DC26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51CA5-CBDC-FFF0-A68F-34A869D45E9C}"/>
              </a:ext>
            </a:extLst>
          </p:cNvPr>
          <p:cNvSpPr>
            <a:spLocks noGrp="1"/>
          </p:cNvSpPr>
          <p:nvPr>
            <p:ph type="title"/>
          </p:nvPr>
        </p:nvSpPr>
        <p:spPr>
          <a:xfrm>
            <a:off x="581192" y="702156"/>
            <a:ext cx="11029616" cy="1188720"/>
          </a:xfrm>
        </p:spPr>
        <p:txBody>
          <a:bodyPr>
            <a:normAutofit fontScale="90000"/>
          </a:bodyPr>
          <a:lstStyle/>
          <a:p>
            <a:r>
              <a:rPr lang="en-US" dirty="0"/>
              <a:t>NETWORK SECURITY THREATS - PHISHING</a:t>
            </a:r>
            <a:br>
              <a:rPr lang="en-US" b="0" i="0" dirty="0">
                <a:solidFill>
                  <a:srgbClr val="272C37"/>
                </a:solidFill>
                <a:effectLst/>
                <a:latin typeface="Roboto" panose="02000000000000000000" pitchFamily="2" charset="0"/>
              </a:rPr>
            </a:b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1CDFE4A0-620F-413B-4FD2-B1561E472570}"/>
              </a:ext>
            </a:extLst>
          </p:cNvPr>
          <p:cNvSpPr>
            <a:spLocks noGrp="1"/>
          </p:cNvSpPr>
          <p:nvPr>
            <p:ph idx="1"/>
          </p:nvPr>
        </p:nvSpPr>
        <p:spPr>
          <a:xfrm>
            <a:off x="581193" y="2340864"/>
            <a:ext cx="7024758" cy="3634486"/>
          </a:xfrm>
        </p:spPr>
        <p:txBody>
          <a:bodyPr>
            <a:noAutofit/>
          </a:bodyPr>
          <a:lstStyle/>
          <a:p>
            <a:pPr>
              <a:lnSpc>
                <a:spcPts val="1950"/>
              </a:lnSpc>
              <a:spcAft>
                <a:spcPts val="1950"/>
              </a:spcAft>
            </a:pPr>
            <a:r>
              <a:rPr lang="en-US" sz="1400" b="1" dirty="0">
                <a:solidFill>
                  <a:srgbClr val="51565E"/>
                </a:solidFill>
                <a:latin typeface="Roboto" panose="02000000000000000000" pitchFamily="2" charset="0"/>
              </a:rPr>
              <a:t>Phishing</a:t>
            </a:r>
            <a:r>
              <a:rPr lang="en-US" sz="1400" dirty="0">
                <a:solidFill>
                  <a:srgbClr val="51565E"/>
                </a:solidFill>
                <a:latin typeface="Roboto" panose="02000000000000000000" pitchFamily="2" charset="0"/>
              </a:rPr>
              <a:t> is a type of fraud that occurs when a threat actor impersonates a reputable entity in person, via email, or other communication forms. Threat actors often use phishing emails to spread malicious attachments or links that perform various functions, such as extracting the victim’s account information or login credentials.</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5122" name="Picture 2" descr="What to Do About Phishing?">
            <a:extLst>
              <a:ext uri="{FF2B5EF4-FFF2-40B4-BE49-F238E27FC236}">
                <a16:creationId xmlns:a16="http://schemas.microsoft.com/office/drawing/2014/main" id="{C3751AF6-2537-D83A-D597-BD257325E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9449" y="3136143"/>
            <a:ext cx="3697208" cy="179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65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2D32B3-E540-0BCF-4821-74440191C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7076E-3922-7387-4C7B-AAB8CD7B77AF}"/>
              </a:ext>
            </a:extLst>
          </p:cNvPr>
          <p:cNvSpPr>
            <a:spLocks noGrp="1"/>
          </p:cNvSpPr>
          <p:nvPr>
            <p:ph type="title"/>
          </p:nvPr>
        </p:nvSpPr>
        <p:spPr>
          <a:xfrm>
            <a:off x="581192" y="702156"/>
            <a:ext cx="11029616" cy="1188720"/>
          </a:xfrm>
        </p:spPr>
        <p:txBody>
          <a:bodyPr>
            <a:normAutofit fontScale="90000"/>
          </a:bodyPr>
          <a:lstStyle/>
          <a:p>
            <a:r>
              <a:rPr lang="en-US" dirty="0"/>
              <a:t>NETWORK SECURITY THREATS - BOTS</a:t>
            </a:r>
            <a:br>
              <a:rPr lang="en-US" b="0" i="0" dirty="0">
                <a:solidFill>
                  <a:srgbClr val="272C37"/>
                </a:solidFill>
                <a:effectLst/>
                <a:latin typeface="Roboto" panose="02000000000000000000" pitchFamily="2" charset="0"/>
              </a:rPr>
            </a:b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306E13B0-1412-7E55-9CE9-F6430C341B81}"/>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A bot is a small program that automates web requests with various goals. Bots perform their tasks without any human intervention, for example, scanning website content and testing stolen credit card numbers.</a:t>
            </a:r>
          </a:p>
          <a:p>
            <a:pPr algn="l">
              <a:spcAft>
                <a:spcPts val="2250"/>
              </a:spcAft>
            </a:pPr>
            <a:r>
              <a:rPr lang="en-US" sz="1400" dirty="0">
                <a:solidFill>
                  <a:srgbClr val="51565E"/>
                </a:solidFill>
                <a:latin typeface="Roboto" panose="02000000000000000000" pitchFamily="2" charset="0"/>
              </a:rPr>
              <a:t>A bot attack utilizes automated web requests to defraud, manipulate, or disrupt applications, websites, end-users, or APIs. Bot attacks were originally used primarily for spam and denial of service, but have evolved into complex enterprises with economies and infrastructure that enables waging additional, more damaging attacks.</a:t>
            </a:r>
          </a:p>
          <a:p>
            <a:pPr marL="0" indent="0">
              <a:lnSpc>
                <a:spcPts val="1950"/>
              </a:lnSpc>
              <a:spcAft>
                <a:spcPts val="1950"/>
              </a:spcAft>
              <a:buNone/>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6146" name="Picture 2" descr="Botnet: What it is, how it works &amp; how ...">
            <a:extLst>
              <a:ext uri="{FF2B5EF4-FFF2-40B4-BE49-F238E27FC236}">
                <a16:creationId xmlns:a16="http://schemas.microsoft.com/office/drawing/2014/main" id="{DEC2CD34-619A-494A-95AB-87F6DDFB4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1835" y="2884373"/>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552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8C5D08-7213-882F-36F6-BA2E897FFC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1B8F78-9CB8-C46D-E218-F5E8E39FC6C7}"/>
              </a:ext>
            </a:extLst>
          </p:cNvPr>
          <p:cNvSpPr>
            <a:spLocks noGrp="1"/>
          </p:cNvSpPr>
          <p:nvPr>
            <p:ph type="title"/>
          </p:nvPr>
        </p:nvSpPr>
        <p:spPr>
          <a:xfrm>
            <a:off x="581192" y="702156"/>
            <a:ext cx="11029616" cy="1188720"/>
          </a:xfrm>
        </p:spPr>
        <p:txBody>
          <a:bodyPr>
            <a:normAutofit fontScale="90000"/>
          </a:bodyPr>
          <a:lstStyle/>
          <a:p>
            <a:r>
              <a:rPr lang="en-US" dirty="0"/>
              <a:t>NETWORK SECURITY THREATS - DDoS</a:t>
            </a:r>
            <a:br>
              <a:rPr lang="en-US" b="0" i="0" dirty="0">
                <a:solidFill>
                  <a:srgbClr val="272C37"/>
                </a:solidFill>
                <a:effectLst/>
                <a:latin typeface="Roboto" panose="02000000000000000000" pitchFamily="2" charset="0"/>
              </a:rPr>
            </a:b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F96C41FC-2D1A-BD96-F306-3FECEE18B66B}"/>
              </a:ext>
            </a:extLst>
          </p:cNvPr>
          <p:cNvSpPr>
            <a:spLocks noGrp="1"/>
          </p:cNvSpPr>
          <p:nvPr>
            <p:ph idx="1"/>
          </p:nvPr>
        </p:nvSpPr>
        <p:spPr>
          <a:xfrm>
            <a:off x="581193" y="2340864"/>
            <a:ext cx="7024758" cy="3634486"/>
          </a:xfrm>
        </p:spPr>
        <p:txBody>
          <a:bodyPr>
            <a:noAutofit/>
          </a:bodyPr>
          <a:lstStyle/>
          <a:p>
            <a:pPr algn="l">
              <a:spcAft>
                <a:spcPts val="2250"/>
              </a:spcAft>
            </a:pPr>
            <a:r>
              <a:rPr lang="en-US" sz="1400" dirty="0">
                <a:solidFill>
                  <a:srgbClr val="51565E"/>
                </a:solidFill>
                <a:latin typeface="Roboto" panose="02000000000000000000" pitchFamily="2" charset="0"/>
              </a:rPr>
              <a:t>A Distributed Denial of Service (DDoS) attack employs multiple compromised computer systems to attack a target and cause a denial of service for the targeted resource’s users. It sends a flood of messages, malformed packets, or connection requests to the target system, forcing it to slow down or entirely shut down, denying service to real systems and users. DDoS attacks can target a website, server, and other network resources.</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7170" name="Picture 2" descr="What is a DDoS Attack? | Informatics">
            <a:extLst>
              <a:ext uri="{FF2B5EF4-FFF2-40B4-BE49-F238E27FC236}">
                <a16:creationId xmlns:a16="http://schemas.microsoft.com/office/drawing/2014/main" id="{F9C4A8AD-0DB8-C624-B337-137166ABB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42" y="3127063"/>
            <a:ext cx="4519630" cy="175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12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B7C2AC-EF40-CE3C-C6B7-E394A84C3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4F941B-90C6-7CB3-EE18-5C319E319191}"/>
              </a:ext>
            </a:extLst>
          </p:cNvPr>
          <p:cNvSpPr>
            <a:spLocks noGrp="1"/>
          </p:cNvSpPr>
          <p:nvPr>
            <p:ph type="title"/>
          </p:nvPr>
        </p:nvSpPr>
        <p:spPr>
          <a:xfrm>
            <a:off x="581192" y="702156"/>
            <a:ext cx="11029616" cy="1188720"/>
          </a:xfrm>
        </p:spPr>
        <p:txBody>
          <a:bodyPr>
            <a:normAutofit fontScale="90000"/>
          </a:bodyPr>
          <a:lstStyle/>
          <a:p>
            <a:r>
              <a:rPr lang="en-US" dirty="0"/>
              <a:t>NETWORK SECURITY THREATS – APT</a:t>
            </a:r>
            <a:br>
              <a:rPr lang="en-US" b="0" i="0" dirty="0">
                <a:solidFill>
                  <a:srgbClr val="272C37"/>
                </a:solidFill>
                <a:effectLst/>
                <a:latin typeface="Roboto" panose="02000000000000000000" pitchFamily="2" charset="0"/>
              </a:rPr>
            </a:b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1303F216-6F97-1CE5-D8C4-B30CC7881A49}"/>
              </a:ext>
            </a:extLst>
          </p:cNvPr>
          <p:cNvSpPr>
            <a:spLocks noGrp="1"/>
          </p:cNvSpPr>
          <p:nvPr>
            <p:ph idx="1"/>
          </p:nvPr>
        </p:nvSpPr>
        <p:spPr>
          <a:xfrm>
            <a:off x="581193" y="2340864"/>
            <a:ext cx="7024758" cy="3634486"/>
          </a:xfrm>
        </p:spPr>
        <p:txBody>
          <a:bodyPr>
            <a:noAutofit/>
          </a:bodyPr>
          <a:lstStyle/>
          <a:p>
            <a:pPr algn="l">
              <a:spcAft>
                <a:spcPts val="2250"/>
              </a:spcAft>
            </a:pPr>
            <a:r>
              <a:rPr lang="en-US" sz="1400" dirty="0">
                <a:solidFill>
                  <a:srgbClr val="51565E"/>
                </a:solidFill>
                <a:latin typeface="Roboto" panose="02000000000000000000" pitchFamily="2" charset="0"/>
              </a:rPr>
              <a:t>An advanced persistent threat (APT) is a targeted and prolonged attack during which intruders gain unauthorized access to a network, remaining undetected for an extended time. Threat actors usually launch APT attacks to steal data rather than cause damage to the target’s network.</a:t>
            </a:r>
          </a:p>
          <a:p>
            <a:pPr>
              <a:spcAft>
                <a:spcPts val="2250"/>
              </a:spcAft>
            </a:pPr>
            <a:r>
              <a:rPr lang="en-US" sz="1400" dirty="0">
                <a:solidFill>
                  <a:srgbClr val="51565E"/>
                </a:solidFill>
                <a:latin typeface="Roboto" panose="02000000000000000000" pitchFamily="2" charset="0"/>
              </a:rPr>
              <a:t>Most APT attacks aim to obtain and maintain long-term, covert access to a targeted network. Since it is not a simple operation involving getting in and out as quickly as possible, APT attacks typically require much effort and resources. To ensure a return on investment, actors choose high-value targets like large corporations and nation-states.</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8194" name="Picture 2" descr="What Is APT (Advanced Persistent Threat)">
            <a:extLst>
              <a:ext uri="{FF2B5EF4-FFF2-40B4-BE49-F238E27FC236}">
                <a16:creationId xmlns:a16="http://schemas.microsoft.com/office/drawing/2014/main" id="{CA1A31B9-ABB8-EC62-68B0-166505929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8096" y="3112158"/>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59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6F4A83-BCBF-954A-7D5F-09FF23913B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D14C35-E5A1-F3E5-BB7F-635843530854}"/>
              </a:ext>
            </a:extLst>
          </p:cNvPr>
          <p:cNvSpPr>
            <a:spLocks noGrp="1"/>
          </p:cNvSpPr>
          <p:nvPr>
            <p:ph type="title"/>
          </p:nvPr>
        </p:nvSpPr>
        <p:spPr>
          <a:xfrm>
            <a:off x="581192" y="702156"/>
            <a:ext cx="11029616" cy="1188720"/>
          </a:xfrm>
        </p:spPr>
        <p:txBody>
          <a:bodyPr>
            <a:normAutofit fontScale="90000"/>
          </a:bodyPr>
          <a:lstStyle/>
          <a:p>
            <a:r>
              <a:rPr lang="en-US" dirty="0"/>
              <a:t>NETWORK SECURITY THREATS – DNS ATTACK</a:t>
            </a:r>
            <a:br>
              <a:rPr lang="en-US" b="0" i="0" dirty="0">
                <a:solidFill>
                  <a:srgbClr val="272C37"/>
                </a:solidFill>
                <a:effectLst/>
                <a:latin typeface="Roboto" panose="02000000000000000000" pitchFamily="2" charset="0"/>
              </a:rPr>
            </a:b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7160D54C-F913-E07D-A57D-C8C7D2066A58}"/>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 A DNS attack occurs when a threat actor exploits vulnerabilities in a domain name system (DNS). DNS was designed for usability rather than security. As a result, threat actors can exploit the communication between clients and servers to launch attacks.</a:t>
            </a:r>
          </a:p>
          <a:p>
            <a:pPr algn="l">
              <a:spcAft>
                <a:spcPts val="2250"/>
              </a:spcAft>
            </a:pPr>
            <a:r>
              <a:rPr lang="en-US" sz="1400" dirty="0">
                <a:solidFill>
                  <a:srgbClr val="51565E"/>
                </a:solidFill>
                <a:latin typeface="Roboto" panose="02000000000000000000" pitchFamily="2" charset="0"/>
              </a:rPr>
              <a:t>Threat actors often exploit the plaintext communication between clients and DNS servers. Another attack strategy involves </a:t>
            </a:r>
            <a:r>
              <a:rPr lang="en-US" sz="1400" dirty="0">
                <a:solidFill>
                  <a:srgbClr val="51565E"/>
                </a:solidFill>
                <a:latin typeface="Roboto" panose="02000000000000000000" pitchFamily="2" charset="0"/>
                <a:hlinkClick r:id="rId2">
                  <a:extLst>
                    <a:ext uri="{A12FA001-AC4F-418D-AE19-62706E023703}">
                      <ahyp:hlinkClr xmlns:ahyp="http://schemas.microsoft.com/office/drawing/2018/hyperlinkcolor" val="tx"/>
                    </a:ext>
                  </a:extLst>
                </a:hlinkClick>
              </a:rPr>
              <a:t>logging in</a:t>
            </a:r>
            <a:r>
              <a:rPr lang="en-US" sz="1400" dirty="0">
                <a:solidFill>
                  <a:srgbClr val="51565E"/>
                </a:solidFill>
                <a:latin typeface="Roboto" panose="02000000000000000000" pitchFamily="2" charset="0"/>
              </a:rPr>
              <a:t> to a DNS provider’s website using stolen credentials and redirecting DNS records.</a:t>
            </a:r>
          </a:p>
          <a:p>
            <a:pPr>
              <a:spcAft>
                <a:spcPts val="2250"/>
              </a:spcAft>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9218" name="Picture 2" descr="Alarming Statistics On Global DNS ...">
            <a:extLst>
              <a:ext uri="{FF2B5EF4-FFF2-40B4-BE49-F238E27FC236}">
                <a16:creationId xmlns:a16="http://schemas.microsoft.com/office/drawing/2014/main" id="{B1F8D6B5-8E55-AB65-0143-9A4E10648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3517" y="2946037"/>
            <a:ext cx="3288378" cy="211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998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0F8CAB-9963-2EE5-6106-B16280148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6B1DC-BA4F-94F9-7C57-4CCE434125D7}"/>
              </a:ext>
            </a:extLst>
          </p:cNvPr>
          <p:cNvSpPr>
            <a:spLocks noGrp="1"/>
          </p:cNvSpPr>
          <p:nvPr>
            <p:ph type="title"/>
          </p:nvPr>
        </p:nvSpPr>
        <p:spPr>
          <a:xfrm>
            <a:off x="581192" y="702156"/>
            <a:ext cx="11029616" cy="1188720"/>
          </a:xfrm>
        </p:spPr>
        <p:txBody>
          <a:bodyPr>
            <a:normAutofit/>
          </a:bodyPr>
          <a:lstStyle/>
          <a:p>
            <a:r>
              <a:rPr lang="en-US" dirty="0"/>
              <a:t>NETWORK SECURITY THREATS – Misconfiguration Exploits</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9A1E1A75-C58E-FE5F-9B40-03BD2A2989C0}"/>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 Misconfiguration exploits occur when network systems, applications, or devices are improperly configured, leading to vulnerabilities that threat actors can exploit. Common sources of misconfigurations include default settings, lack of timely updates, and human error.</a:t>
            </a:r>
          </a:p>
          <a:p>
            <a:pPr algn="l">
              <a:spcAft>
                <a:spcPts val="2250"/>
              </a:spcAft>
            </a:pPr>
            <a:r>
              <a:rPr lang="en-US" sz="1400" dirty="0">
                <a:solidFill>
                  <a:srgbClr val="51565E"/>
                </a:solidFill>
                <a:latin typeface="Roboto" panose="02000000000000000000" pitchFamily="2" charset="0"/>
              </a:rPr>
              <a:t>For example, many devices and applications come with default settings that are often insecure. If these defaults are not changed, networks remain open to attacks. Additionally, systems that are not regularly updated and patched are left exposed to exploits targeting known vulnerabilities.</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10242" name="Picture 2" descr="Security Misconfiguration Vulnerability ...">
            <a:extLst>
              <a:ext uri="{FF2B5EF4-FFF2-40B4-BE49-F238E27FC236}">
                <a16:creationId xmlns:a16="http://schemas.microsoft.com/office/drawing/2014/main" id="{9E79AFCA-1A11-ADA4-2737-8D6815714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2566" y="2974513"/>
            <a:ext cx="2931519" cy="184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97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8F889E-EE01-6D62-CC24-E5BF5CFCF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A52E91-C41A-4FA7-00E9-26A1995E9E76}"/>
              </a:ext>
            </a:extLst>
          </p:cNvPr>
          <p:cNvSpPr>
            <a:spLocks noGrp="1"/>
          </p:cNvSpPr>
          <p:nvPr>
            <p:ph type="title"/>
          </p:nvPr>
        </p:nvSpPr>
        <p:spPr>
          <a:xfrm>
            <a:off x="581192" y="702156"/>
            <a:ext cx="11029616" cy="1188720"/>
          </a:xfrm>
        </p:spPr>
        <p:txBody>
          <a:bodyPr>
            <a:normAutofit/>
          </a:bodyPr>
          <a:lstStyle/>
          <a:p>
            <a:r>
              <a:rPr lang="en-US" dirty="0"/>
              <a:t>NETWORK SECURITY THREATS – Misconfiguration Exploits</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F5245CCA-B1DB-1AAB-B3DD-6D76D12A317D}"/>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Exposed services and insufficient access controls also contribute to misconfiguration risks. Unnecessary services or open ports can provide additional entry points for attackers, making proper network segmentation and minimizing the attack surface critical for security. Weak access control measures, such as overly permissive permissions or lack of multi-factor authentication, allow unauthorized users to gain access to sensitive systems and data.</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10242" name="Picture 2" descr="Security Misconfiguration Vulnerability ...">
            <a:extLst>
              <a:ext uri="{FF2B5EF4-FFF2-40B4-BE49-F238E27FC236}">
                <a16:creationId xmlns:a16="http://schemas.microsoft.com/office/drawing/2014/main" id="{AF6E3B2F-FB68-A5C3-64FE-B89EB8F39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2566" y="2974513"/>
            <a:ext cx="2931519" cy="184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138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C028F-CBE7-EEC9-7152-649A3306B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104EB5-127C-2D1A-884B-AE5D710E51EA}"/>
              </a:ext>
            </a:extLst>
          </p:cNvPr>
          <p:cNvSpPr>
            <a:spLocks noGrp="1"/>
          </p:cNvSpPr>
          <p:nvPr>
            <p:ph type="title"/>
          </p:nvPr>
        </p:nvSpPr>
        <p:spPr>
          <a:xfrm>
            <a:off x="581193" y="2393950"/>
            <a:ext cx="11029615" cy="3082925"/>
          </a:xfrm>
        </p:spPr>
        <p:txBody>
          <a:bodyPr>
            <a:normAutofit/>
          </a:bodyPr>
          <a:lstStyle/>
          <a:p>
            <a:r>
              <a:rPr lang="en-US" dirty="0"/>
              <a:t>INTRODUCTION TO FIREWALLS &amp; IDS/IPS</a:t>
            </a: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778D2B42-0CBE-462C-1046-03CEBC1DEC6A}"/>
              </a:ext>
            </a:extLst>
          </p:cNvPr>
          <p:cNvSpPr>
            <a:spLocks noGrp="1"/>
          </p:cNvSpPr>
          <p:nvPr>
            <p:ph type="body" idx="1"/>
          </p:nvPr>
        </p:nvSpPr>
        <p:spPr>
          <a:xfrm>
            <a:off x="653763" y="4541417"/>
            <a:ext cx="11029615" cy="600556"/>
          </a:xfrm>
        </p:spPr>
        <p:txBody>
          <a:bodyPr/>
          <a:lstStyle/>
          <a:p>
            <a:r>
              <a:rPr lang="en-US" dirty="0"/>
              <a:t>Day 1</a:t>
            </a:r>
            <a:endParaRPr lang="en-NG" dirty="0"/>
          </a:p>
        </p:txBody>
      </p:sp>
    </p:spTree>
    <p:extLst>
      <p:ext uri="{BB962C8B-B14F-4D97-AF65-F5344CB8AC3E}">
        <p14:creationId xmlns:p14="http://schemas.microsoft.com/office/powerpoint/2010/main" val="269966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089BF-CABF-F169-6BD1-FB7399D70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AA0DC-C434-B3B4-0363-3B35ABFDD03A}"/>
              </a:ext>
            </a:extLst>
          </p:cNvPr>
          <p:cNvSpPr>
            <a:spLocks noGrp="1"/>
          </p:cNvSpPr>
          <p:nvPr>
            <p:ph type="title"/>
          </p:nvPr>
        </p:nvSpPr>
        <p:spPr/>
        <p:txBody>
          <a:bodyPr/>
          <a:lstStyle/>
          <a:p>
            <a:r>
              <a:rPr lang="en-US" dirty="0"/>
              <a:t>Refresher-  week2</a:t>
            </a:r>
            <a:endParaRPr lang="en-NG" dirty="0"/>
          </a:p>
        </p:txBody>
      </p:sp>
      <p:sp>
        <p:nvSpPr>
          <p:cNvPr id="6" name="Content Placeholder 2">
            <a:extLst>
              <a:ext uri="{FF2B5EF4-FFF2-40B4-BE49-F238E27FC236}">
                <a16:creationId xmlns:a16="http://schemas.microsoft.com/office/drawing/2014/main" id="{A5E726F5-BF1E-8512-B467-8B05C670538A}"/>
              </a:ext>
            </a:extLst>
          </p:cNvPr>
          <p:cNvSpPr txBox="1">
            <a:spLocks/>
          </p:cNvSpPr>
          <p:nvPr/>
        </p:nvSpPr>
        <p:spPr>
          <a:xfrm>
            <a:off x="623498" y="2668929"/>
            <a:ext cx="11029950" cy="3633787"/>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Network Security</a:t>
            </a:r>
          </a:p>
          <a:p>
            <a:pPr lvl="1"/>
            <a:r>
              <a:rPr lang="en-US"/>
              <a:t>Introduction to Network Security</a:t>
            </a:r>
          </a:p>
          <a:p>
            <a:pPr lvl="1"/>
            <a:r>
              <a:rPr lang="en-US"/>
              <a:t>Types of Threats to Network Security</a:t>
            </a:r>
          </a:p>
          <a:p>
            <a:pPr lvl="1"/>
            <a:r>
              <a:rPr lang="en-US"/>
              <a:t>Introduction to Firewall and IDS/IPS</a:t>
            </a:r>
          </a:p>
          <a:p>
            <a:pPr lvl="1"/>
            <a:r>
              <a:rPr lang="en-US"/>
              <a:t>Virtual Private Networks (VPNs)</a:t>
            </a:r>
          </a:p>
          <a:p>
            <a:pPr lvl="1"/>
            <a:r>
              <a:rPr lang="en-US"/>
              <a:t>Network Security Best Practices</a:t>
            </a:r>
          </a:p>
          <a:p>
            <a:endParaRPr lang="en-US"/>
          </a:p>
          <a:p>
            <a:r>
              <a:rPr lang="en-US"/>
              <a:t>Setting Up VLans</a:t>
            </a:r>
          </a:p>
          <a:p>
            <a:pPr lvl="1"/>
            <a:r>
              <a:rPr lang="en-US"/>
              <a:t>Configuring VLans and Network Security</a:t>
            </a:r>
          </a:p>
          <a:p>
            <a:pPr lvl="1"/>
            <a:r>
              <a:rPr lang="en-US"/>
              <a:t>Setting up VLans in Cisco Packet Tracer</a:t>
            </a:r>
          </a:p>
          <a:p>
            <a:pPr lvl="1"/>
            <a:r>
              <a:rPr lang="en-US"/>
              <a:t>Setting up basic firewall rules</a:t>
            </a:r>
          </a:p>
          <a:p>
            <a:pPr marL="324000" lvl="1" indent="0">
              <a:buFont typeface="Wingdings 2" panose="05020102010507070707" pitchFamily="18" charset="2"/>
              <a:buNone/>
            </a:pPr>
            <a:endParaRPr lang="en-US"/>
          </a:p>
          <a:p>
            <a:pPr lvl="2"/>
            <a:endParaRPr lang="en-US"/>
          </a:p>
          <a:p>
            <a:endParaRPr lang="en-NG" dirty="0"/>
          </a:p>
        </p:txBody>
      </p:sp>
    </p:spTree>
    <p:extLst>
      <p:ext uri="{BB962C8B-B14F-4D97-AF65-F5344CB8AC3E}">
        <p14:creationId xmlns:p14="http://schemas.microsoft.com/office/powerpoint/2010/main" val="84187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8AEA28-99EC-B3E8-9ED3-03CB624EA1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BC045-C946-806D-C4E4-FFB918716847}"/>
              </a:ext>
            </a:extLst>
          </p:cNvPr>
          <p:cNvSpPr>
            <a:spLocks noGrp="1"/>
          </p:cNvSpPr>
          <p:nvPr>
            <p:ph type="title"/>
          </p:nvPr>
        </p:nvSpPr>
        <p:spPr>
          <a:xfrm>
            <a:off x="581192" y="702156"/>
            <a:ext cx="11029616" cy="1188720"/>
          </a:xfrm>
        </p:spPr>
        <p:txBody>
          <a:bodyPr>
            <a:normAutofit/>
          </a:bodyPr>
          <a:lstStyle/>
          <a:p>
            <a:r>
              <a:rPr lang="en-US" dirty="0"/>
              <a:t>FIREWALLS</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3E94BEB4-4B45-6A08-4E4F-4A97668AB793}"/>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A firewall controls inbound and outbound traffic on networks using predetermined security rules to prevent malicious traffic from entering the network. Network security relies on firewalls to protect against external threats. Today, most organizations use next-generation firewalls (NGFW) that can block malware and application-layer attacks</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11266" name="Picture 2" descr="What is a firewall? - Tech Monitor">
            <a:extLst>
              <a:ext uri="{FF2B5EF4-FFF2-40B4-BE49-F238E27FC236}">
                <a16:creationId xmlns:a16="http://schemas.microsoft.com/office/drawing/2014/main" id="{5879EC69-72E0-8E27-FF1B-B72F1E9B1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629" y="3178612"/>
            <a:ext cx="294322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939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39127C-624B-852A-1553-25B9A3A6F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5C232-1217-473C-D32A-8FEA451C04D9}"/>
              </a:ext>
            </a:extLst>
          </p:cNvPr>
          <p:cNvSpPr>
            <a:spLocks noGrp="1"/>
          </p:cNvSpPr>
          <p:nvPr>
            <p:ph type="title"/>
          </p:nvPr>
        </p:nvSpPr>
        <p:spPr>
          <a:xfrm>
            <a:off x="581192" y="702156"/>
            <a:ext cx="11029616" cy="1188720"/>
          </a:xfrm>
        </p:spPr>
        <p:txBody>
          <a:bodyPr>
            <a:normAutofit/>
          </a:bodyPr>
          <a:lstStyle/>
          <a:p>
            <a:r>
              <a:rPr lang="en-US" dirty="0">
                <a:hlinkClick r:id="rId2">
                  <a:extLst>
                    <a:ext uri="{A12FA001-AC4F-418D-AE19-62706E023703}">
                      <ahyp:hlinkClr xmlns:ahyp="http://schemas.microsoft.com/office/drawing/2018/hyperlinkcolor" val="tx"/>
                    </a:ext>
                  </a:extLst>
                </a:hlinkClick>
              </a:rPr>
              <a:t>Intrusion Prevention Systems (IPS)</a:t>
            </a:r>
            <a:r>
              <a:rPr lang="en-US" dirty="0"/>
              <a:t> </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77286D2A-398E-C054-5545-BBABB7FD9314}"/>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IPS technology detects or prevents network security attacks such as brute force and DoS attacks and exploitation of known vulnerabilities. A security vulnerability can potentially allow threat actors to achieve various malicious goals, like gain control of an affected system. Once an actor discovers a vulnerability, there is a window of opportunity to exploit it before it is discovered and patched. An IPS can help quickly block exploits of known vulnerabilities.</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14338" name="Picture 2" descr="What is an Intrusion Prevention System?">
            <a:extLst>
              <a:ext uri="{FF2B5EF4-FFF2-40B4-BE49-F238E27FC236}">
                <a16:creationId xmlns:a16="http://schemas.microsoft.com/office/drawing/2014/main" id="{E789D4C9-B794-9FD4-0075-47058CC7B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6214" y="3259154"/>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76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6573BD-7308-A5F6-645C-CE9D807DA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E5556-F42F-A5E2-F2AD-4CEA78CF6236}"/>
              </a:ext>
            </a:extLst>
          </p:cNvPr>
          <p:cNvSpPr>
            <a:spLocks noGrp="1"/>
          </p:cNvSpPr>
          <p:nvPr>
            <p:ph type="title"/>
          </p:nvPr>
        </p:nvSpPr>
        <p:spPr>
          <a:xfrm>
            <a:off x="581192" y="702156"/>
            <a:ext cx="11029616" cy="1188720"/>
          </a:xfrm>
        </p:spPr>
        <p:txBody>
          <a:bodyPr>
            <a:normAutofit/>
          </a:bodyPr>
          <a:lstStyle/>
          <a:p>
            <a:r>
              <a:rPr lang="en-US" dirty="0">
                <a:hlinkClick r:id="rId2">
                  <a:extLst>
                    <a:ext uri="{A12FA001-AC4F-418D-AE19-62706E023703}">
                      <ahyp:hlinkClr xmlns:ahyp="http://schemas.microsoft.com/office/drawing/2018/hyperlinkcolor" val="tx"/>
                    </a:ext>
                  </a:extLst>
                </a:hlinkClick>
              </a:rPr>
              <a:t>WEB APPLICATION FIREWALL (WAF)</a:t>
            </a:r>
            <a:r>
              <a:rPr lang="en-US" dirty="0"/>
              <a:t> </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924BB288-0091-020A-A6DA-0F6D539CCA66}"/>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A web application firewall (WAF) is a program that can filter, monitor, and block HTTP traffic flowing to and from a web service. Inspecting HTTP traffic enables a WAF to prevent actors from exploiting known vulnerabilities in web applications, such as cross-site scripting (XSS), SQL injections (SQLi), improper system configuration, and file inclusion..</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15362" name="Picture 2" descr="What is Web Application Firewall ...">
            <a:extLst>
              <a:ext uri="{FF2B5EF4-FFF2-40B4-BE49-F238E27FC236}">
                <a16:creationId xmlns:a16="http://schemas.microsoft.com/office/drawing/2014/main" id="{809B6741-011A-2F9E-12BA-EA4A9BA85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881" y="2981769"/>
            <a:ext cx="19431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671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5058F3-9BF6-56C6-1A96-D42907DF0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AA1E6-A0CC-7738-4C3F-BF62D33CF4B1}"/>
              </a:ext>
            </a:extLst>
          </p:cNvPr>
          <p:cNvSpPr>
            <a:spLocks noGrp="1"/>
          </p:cNvSpPr>
          <p:nvPr>
            <p:ph type="title"/>
          </p:nvPr>
        </p:nvSpPr>
        <p:spPr>
          <a:xfrm>
            <a:off x="581192" y="702156"/>
            <a:ext cx="11029616" cy="1188720"/>
          </a:xfrm>
        </p:spPr>
        <p:txBody>
          <a:bodyPr>
            <a:normAutofit/>
          </a:bodyPr>
          <a:lstStyle/>
          <a:p>
            <a:r>
              <a:rPr lang="en-US" dirty="0">
                <a:hlinkClick r:id="rId2">
                  <a:extLst>
                    <a:ext uri="{A12FA001-AC4F-418D-AE19-62706E023703}">
                      <ahyp:hlinkClr xmlns:ahyp="http://schemas.microsoft.com/office/drawing/2018/hyperlinkcolor" val="tx"/>
                    </a:ext>
                  </a:extLst>
                </a:hlinkClick>
              </a:rPr>
              <a:t>WEB APPLICATION FIREWALL (WAF)</a:t>
            </a:r>
            <a:r>
              <a:rPr lang="en-US" dirty="0"/>
              <a:t> </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3CA7A39E-85D0-F71B-0429-A20360B61B46}"/>
              </a:ext>
            </a:extLst>
          </p:cNvPr>
          <p:cNvSpPr>
            <a:spLocks noGrp="1"/>
          </p:cNvSpPr>
          <p:nvPr>
            <p:ph idx="1"/>
          </p:nvPr>
        </p:nvSpPr>
        <p:spPr>
          <a:xfrm>
            <a:off x="581193" y="2340864"/>
            <a:ext cx="7024758" cy="3634486"/>
          </a:xfrm>
        </p:spPr>
        <p:txBody>
          <a:bodyPr>
            <a:noAutofit/>
          </a:bodyPr>
          <a:lstStyle/>
          <a:p>
            <a:pPr marL="0" indent="0">
              <a:buNone/>
            </a:pPr>
            <a:r>
              <a:rPr lang="en-US" sz="1400" dirty="0">
                <a:solidFill>
                  <a:srgbClr val="51565E"/>
                </a:solidFill>
                <a:latin typeface="Roboto" panose="02000000000000000000" pitchFamily="2" charset="0"/>
              </a:rPr>
              <a:t>A WAF is the next logical step after an NGFW. By and large, it provides the same features as NGFW, with these additional capabilities:</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a:p>
            <a:r>
              <a:rPr lang="en-US" sz="1400" dirty="0">
                <a:solidFill>
                  <a:srgbClr val="51565E"/>
                </a:solidFill>
                <a:latin typeface="Roboto" panose="02000000000000000000" pitchFamily="2" charset="0"/>
              </a:rPr>
              <a:t>Protection against OWASP Top 10 and Automated Top 20</a:t>
            </a:r>
            <a:br>
              <a:rPr lang="en-US" sz="1400" dirty="0">
                <a:solidFill>
                  <a:srgbClr val="51565E"/>
                </a:solidFill>
                <a:latin typeface="Roboto" panose="02000000000000000000" pitchFamily="2" charset="0"/>
              </a:rPr>
            </a:br>
            <a:r>
              <a:rPr lang="en-US" sz="1400" dirty="0">
                <a:solidFill>
                  <a:srgbClr val="51565E"/>
                </a:solidFill>
                <a:latin typeface="Roboto" panose="02000000000000000000" pitchFamily="2" charset="0"/>
              </a:rPr>
              <a:t>WAF solutions must be able to protect against the most critical web application security threats. Imperva provides protection against the risks detailed in the top 10 threats of Open Web Application Security Project (OWASP) and Automated Top 20 threats including SQL injection, remote file inclusion and cross-site scripting.</a:t>
            </a:r>
          </a:p>
          <a:p>
            <a:r>
              <a:rPr lang="en-US" sz="1400" dirty="0">
                <a:solidFill>
                  <a:srgbClr val="51565E"/>
                </a:solidFill>
                <a:latin typeface="Roboto" panose="02000000000000000000" pitchFamily="2" charset="0"/>
              </a:rPr>
              <a:t>Attack detection</a:t>
            </a:r>
            <a:br>
              <a:rPr lang="en-US" sz="1400" dirty="0">
                <a:solidFill>
                  <a:srgbClr val="51565E"/>
                </a:solidFill>
                <a:latin typeface="Roboto" panose="02000000000000000000" pitchFamily="2" charset="0"/>
              </a:rPr>
            </a:br>
            <a:r>
              <a:rPr lang="en-US" sz="1400" dirty="0">
                <a:solidFill>
                  <a:srgbClr val="51565E"/>
                </a:solidFill>
                <a:latin typeface="Roboto" panose="02000000000000000000" pitchFamily="2" charset="0"/>
              </a:rPr>
              <a:t>Accurately detecting attacks while minimizing the number of false positives is essential to ensure that your cybersecurity teams focus efforts on mitigating the most critical threats to systems and networks. Imperva WAF achieves this with high accuracy and blocks malicious traffic by using patented dynamic application profiling and attack validation which learns all aspects of web applications including URLs, parameters and acceptable user inputs and directories. Correlated attack validation allows you to analyze each violation</a:t>
            </a:r>
          </a:p>
          <a:p>
            <a:pPr>
              <a:spcAft>
                <a:spcPts val="2250"/>
              </a:spcAft>
            </a:pPr>
            <a:endParaRPr lang="en-US" sz="1400" dirty="0">
              <a:solidFill>
                <a:srgbClr val="51565E"/>
              </a:solidFill>
              <a:latin typeface="Roboto" panose="02000000000000000000" pitchFamily="2" charset="0"/>
            </a:endParaRPr>
          </a:p>
        </p:txBody>
      </p:sp>
      <p:pic>
        <p:nvPicPr>
          <p:cNvPr id="15362" name="Picture 2" descr="What is Web Application Firewall ...">
            <a:extLst>
              <a:ext uri="{FF2B5EF4-FFF2-40B4-BE49-F238E27FC236}">
                <a16:creationId xmlns:a16="http://schemas.microsoft.com/office/drawing/2014/main" id="{7274AC0D-5C4C-EEEB-B865-0CD1676AD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881" y="2981769"/>
            <a:ext cx="19431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066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26E2C8-0D41-FB2D-A006-7C70D0DB88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11E4E-ABCF-FD9C-1C3C-D0476CA7E271}"/>
              </a:ext>
            </a:extLst>
          </p:cNvPr>
          <p:cNvSpPr>
            <a:spLocks noGrp="1"/>
          </p:cNvSpPr>
          <p:nvPr>
            <p:ph type="title"/>
          </p:nvPr>
        </p:nvSpPr>
        <p:spPr>
          <a:xfrm>
            <a:off x="581192" y="702156"/>
            <a:ext cx="11029616" cy="1188720"/>
          </a:xfrm>
        </p:spPr>
        <p:txBody>
          <a:bodyPr>
            <a:normAutofit/>
          </a:bodyPr>
          <a:lstStyle/>
          <a:p>
            <a:r>
              <a:rPr lang="en-US" dirty="0">
                <a:hlinkClick r:id="rId2">
                  <a:extLst>
                    <a:ext uri="{A12FA001-AC4F-418D-AE19-62706E023703}">
                      <ahyp:hlinkClr xmlns:ahyp="http://schemas.microsoft.com/office/drawing/2018/hyperlinkcolor" val="tx"/>
                    </a:ext>
                  </a:extLst>
                </a:hlinkClick>
              </a:rPr>
              <a:t>WEB APPLICATION FIREWALL (WAF)</a:t>
            </a:r>
            <a:r>
              <a:rPr lang="en-US" dirty="0"/>
              <a:t> </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88FC314D-A192-57EE-07B3-DE6A4DACA769}"/>
              </a:ext>
            </a:extLst>
          </p:cNvPr>
          <p:cNvSpPr>
            <a:spLocks noGrp="1"/>
          </p:cNvSpPr>
          <p:nvPr>
            <p:ph idx="1"/>
          </p:nvPr>
        </p:nvSpPr>
        <p:spPr>
          <a:xfrm>
            <a:off x="581193" y="2340864"/>
            <a:ext cx="7024758" cy="3634486"/>
          </a:xfrm>
        </p:spPr>
        <p:txBody>
          <a:bodyPr>
            <a:noAutofit/>
          </a:bodyPr>
          <a:lstStyle/>
          <a:p>
            <a:r>
              <a:rPr lang="en-US" sz="1400" b="1" dirty="0">
                <a:solidFill>
                  <a:srgbClr val="51565E"/>
                </a:solidFill>
                <a:latin typeface="Roboto" panose="02000000000000000000" pitchFamily="2" charset="0"/>
              </a:rPr>
              <a:t>Extensive reporting</a:t>
            </a:r>
            <a:br>
              <a:rPr lang="en-US" sz="1400" dirty="0">
                <a:solidFill>
                  <a:srgbClr val="51565E"/>
                </a:solidFill>
                <a:latin typeface="Roboto" panose="02000000000000000000" pitchFamily="2" charset="0"/>
              </a:rPr>
            </a:br>
            <a:r>
              <a:rPr lang="en-US" sz="1400" dirty="0">
                <a:solidFill>
                  <a:srgbClr val="51565E"/>
                </a:solidFill>
                <a:latin typeface="Roboto" panose="02000000000000000000" pitchFamily="2" charset="0"/>
              </a:rPr>
              <a:t>WAF solutions should provide broad reports in a straightforward manner so you can easily understand what is happening in your system. This allows you to quickly assess the security status of your applications and demonstrate compliance with standards such as PCI, </a:t>
            </a:r>
            <a:r>
              <a:rPr lang="en-US" sz="1400" dirty="0">
                <a:solidFill>
                  <a:srgbClr val="51565E"/>
                </a:solidFill>
                <a:latin typeface="Roboto" panose="02000000000000000000" pitchFamily="2" charset="0"/>
                <a:hlinkClick r:id="rId3">
                  <a:extLst>
                    <a:ext uri="{A12FA001-AC4F-418D-AE19-62706E023703}">
                      <ahyp:hlinkClr xmlns:ahyp="http://schemas.microsoft.com/office/drawing/2018/hyperlinkcolor" val="tx"/>
                    </a:ext>
                  </a:extLst>
                </a:hlinkClick>
              </a:rPr>
              <a:t>SOX</a:t>
            </a:r>
            <a:r>
              <a:rPr lang="en-US" sz="1400" dirty="0">
                <a:solidFill>
                  <a:srgbClr val="51565E"/>
                </a:solidFill>
                <a:latin typeface="Roboto" panose="02000000000000000000" pitchFamily="2" charset="0"/>
              </a:rPr>
              <a:t>, </a:t>
            </a:r>
            <a:r>
              <a:rPr lang="en-US" sz="1400" dirty="0">
                <a:solidFill>
                  <a:srgbClr val="51565E"/>
                </a:solidFill>
                <a:latin typeface="Roboto" panose="02000000000000000000" pitchFamily="2" charset="0"/>
                <a:hlinkClick r:id="rId4">
                  <a:extLst>
                    <a:ext uri="{A12FA001-AC4F-418D-AE19-62706E023703}">
                      <ahyp:hlinkClr xmlns:ahyp="http://schemas.microsoft.com/office/drawing/2018/hyperlinkcolor" val="tx"/>
                    </a:ext>
                  </a:extLst>
                </a:hlinkClick>
              </a:rPr>
              <a:t>HIPAA</a:t>
            </a:r>
            <a:r>
              <a:rPr lang="en-US" sz="1400" dirty="0">
                <a:solidFill>
                  <a:srgbClr val="51565E"/>
                </a:solidFill>
                <a:latin typeface="Roboto" panose="02000000000000000000" pitchFamily="2" charset="0"/>
              </a:rPr>
              <a:t> and FISMA. Imperva WAF can generate rich, predefined and customizable graphical reports to help you meet regulatory compliance and gain a full understanding of your security status.</a:t>
            </a:r>
          </a:p>
          <a:p>
            <a:r>
              <a:rPr lang="en-US" sz="1400" b="1" dirty="0">
                <a:solidFill>
                  <a:srgbClr val="51565E"/>
                </a:solidFill>
                <a:latin typeface="Roboto" panose="02000000000000000000" pitchFamily="2" charset="0"/>
              </a:rPr>
              <a:t>SIEM integration</a:t>
            </a:r>
            <a:br>
              <a:rPr lang="en-US" sz="1400" dirty="0">
                <a:solidFill>
                  <a:srgbClr val="51565E"/>
                </a:solidFill>
                <a:latin typeface="Roboto" panose="02000000000000000000" pitchFamily="2" charset="0"/>
              </a:rPr>
            </a:br>
            <a:r>
              <a:rPr lang="en-US" sz="1400" dirty="0">
                <a:solidFill>
                  <a:srgbClr val="51565E"/>
                </a:solidFill>
                <a:latin typeface="Roboto" panose="02000000000000000000" pitchFamily="2" charset="0"/>
              </a:rPr>
              <a:t>WAF solutions should integrate </a:t>
            </a:r>
            <a:r>
              <a:rPr lang="en-US" sz="1400" dirty="0">
                <a:solidFill>
                  <a:srgbClr val="51565E"/>
                </a:solidFill>
                <a:latin typeface="Roboto" panose="02000000000000000000" pitchFamily="2" charset="0"/>
                <a:hlinkClick r:id="rId5">
                  <a:extLst>
                    <a:ext uri="{A12FA001-AC4F-418D-AE19-62706E023703}">
                      <ahyp:hlinkClr xmlns:ahyp="http://schemas.microsoft.com/office/drawing/2018/hyperlinkcolor" val="tx"/>
                    </a:ext>
                  </a:extLst>
                </a:hlinkClick>
              </a:rPr>
              <a:t>Security Information and Event Management</a:t>
            </a:r>
            <a:r>
              <a:rPr lang="en-US" sz="1400" dirty="0">
                <a:solidFill>
                  <a:srgbClr val="51565E"/>
                </a:solidFill>
                <a:latin typeface="Roboto" panose="02000000000000000000" pitchFamily="2" charset="0"/>
              </a:rPr>
              <a:t> (SIEM) tools provided by top vendors such as Splunk and ArcSight. Imperva WAF integrates with the solutions of the leading security SIEM providers to export events such as Syslog messages, JSON format and Common Event Format (CEF). Imperva WAF makes event management simple by indexing them in real-time to make them easily searchable for quick Incident Response (IR).</a:t>
            </a:r>
          </a:p>
          <a:p>
            <a:pPr>
              <a:spcAft>
                <a:spcPts val="2250"/>
              </a:spcAft>
            </a:pPr>
            <a:endParaRPr lang="en-US" sz="1400" dirty="0">
              <a:solidFill>
                <a:srgbClr val="51565E"/>
              </a:solidFill>
              <a:latin typeface="Roboto" panose="02000000000000000000" pitchFamily="2" charset="0"/>
            </a:endParaRPr>
          </a:p>
        </p:txBody>
      </p:sp>
      <p:pic>
        <p:nvPicPr>
          <p:cNvPr id="15362" name="Picture 2" descr="What is Web Application Firewall ...">
            <a:extLst>
              <a:ext uri="{FF2B5EF4-FFF2-40B4-BE49-F238E27FC236}">
                <a16:creationId xmlns:a16="http://schemas.microsoft.com/office/drawing/2014/main" id="{31A61808-9192-9948-6530-1527CBAD14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6881" y="2981769"/>
            <a:ext cx="19431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427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479F30-2A5C-5285-EAF5-E216058D0F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098DAF-CC73-8E1F-960D-9DD112B99876}"/>
              </a:ext>
            </a:extLst>
          </p:cNvPr>
          <p:cNvSpPr>
            <a:spLocks noGrp="1"/>
          </p:cNvSpPr>
          <p:nvPr>
            <p:ph type="title"/>
          </p:nvPr>
        </p:nvSpPr>
        <p:spPr>
          <a:xfrm>
            <a:off x="581192" y="702156"/>
            <a:ext cx="11029616" cy="1188720"/>
          </a:xfrm>
        </p:spPr>
        <p:txBody>
          <a:bodyPr>
            <a:normAutofit/>
          </a:bodyPr>
          <a:lstStyle/>
          <a:p>
            <a:r>
              <a:rPr lang="en-US" dirty="0"/>
              <a:t>NEXT GENERATION FIREWALLS (NGFWs)</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AF9649C7-2433-0EE5-6B49-966DAEB3E9F4}"/>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A Next-Generation Firewall (NGFW) is a cyber security solution to protect network fronts with capabilities that extend beyond traditional firewalls. While traditional firewalls detect suspicious traffic and block network access based on a predefined blacklist, NGFWs include additional features such as intrusion prevention and deep packet inspection.</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12290" name="Picture 2" descr="NGFW &amp; Its Top 10 Benefits for an ...">
            <a:extLst>
              <a:ext uri="{FF2B5EF4-FFF2-40B4-BE49-F238E27FC236}">
                <a16:creationId xmlns:a16="http://schemas.microsoft.com/office/drawing/2014/main" id="{24C14594-BA5F-167E-50FE-DA8583E70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1883" y="3164200"/>
            <a:ext cx="2809875"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309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607E9B-AC2E-E7C1-1F8F-A5C1B2589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63DAA-47C4-29AF-C45C-91BD922D1555}"/>
              </a:ext>
            </a:extLst>
          </p:cNvPr>
          <p:cNvSpPr>
            <a:spLocks noGrp="1"/>
          </p:cNvSpPr>
          <p:nvPr>
            <p:ph type="title"/>
          </p:nvPr>
        </p:nvSpPr>
        <p:spPr>
          <a:xfrm>
            <a:off x="581192" y="702156"/>
            <a:ext cx="11029616" cy="1188720"/>
          </a:xfrm>
        </p:spPr>
        <p:txBody>
          <a:bodyPr>
            <a:normAutofit/>
          </a:bodyPr>
          <a:lstStyle/>
          <a:p>
            <a:r>
              <a:rPr lang="en-US" dirty="0"/>
              <a:t>NEXT GENERATION FIREWALLS (NGFWs) - FEATURES</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CA24C382-66A3-6916-C248-23A027D564E9}"/>
              </a:ext>
            </a:extLst>
          </p:cNvPr>
          <p:cNvSpPr>
            <a:spLocks noGrp="1"/>
          </p:cNvSpPr>
          <p:nvPr>
            <p:ph idx="1"/>
          </p:nvPr>
        </p:nvSpPr>
        <p:spPr>
          <a:xfrm>
            <a:off x="581193" y="2340864"/>
            <a:ext cx="7024758" cy="3634486"/>
          </a:xfrm>
        </p:spPr>
        <p:txBody>
          <a:bodyPr>
            <a:noAutofit/>
          </a:bodyPr>
          <a:lstStyle/>
          <a:p>
            <a:r>
              <a:rPr lang="en-US" sz="1400" dirty="0">
                <a:solidFill>
                  <a:srgbClr val="51565E"/>
                </a:solidFill>
                <a:latin typeface="Roboto" panose="02000000000000000000" pitchFamily="2" charset="0"/>
              </a:rPr>
              <a:t>Blocking threats at the network edge</a:t>
            </a:r>
            <a:br>
              <a:rPr lang="en-US" sz="1400" dirty="0">
                <a:solidFill>
                  <a:srgbClr val="51565E"/>
                </a:solidFill>
                <a:latin typeface="Roboto" panose="02000000000000000000" pitchFamily="2" charset="0"/>
              </a:rPr>
            </a:br>
            <a:r>
              <a:rPr lang="en-US" sz="1400" dirty="0">
                <a:solidFill>
                  <a:srgbClr val="51565E"/>
                </a:solidFill>
                <a:latin typeface="Roboto" panose="02000000000000000000" pitchFamily="2" charset="0"/>
              </a:rPr>
              <a:t>Prevents attacks from accessing the network by using sandboxing, URL filtering and analyzing behavior to detect and deal with threats such as malware, </a:t>
            </a:r>
            <a:r>
              <a:rPr lang="en-US" sz="1400" dirty="0">
                <a:solidFill>
                  <a:srgbClr val="51565E"/>
                </a:solidFill>
                <a:latin typeface="Roboto" panose="02000000000000000000" pitchFamily="2" charset="0"/>
                <a:hlinkClick r:id="rId2">
                  <a:extLst>
                    <a:ext uri="{A12FA001-AC4F-418D-AE19-62706E023703}">
                      <ahyp:hlinkClr xmlns:ahyp="http://schemas.microsoft.com/office/drawing/2018/hyperlinkcolor" val="tx"/>
                    </a:ext>
                  </a:extLst>
                </a:hlinkClick>
              </a:rPr>
              <a:t>ransomware</a:t>
            </a:r>
            <a:r>
              <a:rPr lang="en-US" sz="1400" dirty="0">
                <a:solidFill>
                  <a:srgbClr val="51565E"/>
                </a:solidFill>
                <a:latin typeface="Roboto" panose="02000000000000000000" pitchFamily="2" charset="0"/>
              </a:rPr>
              <a:t> and SQL injection.</a:t>
            </a:r>
          </a:p>
          <a:p>
            <a:r>
              <a:rPr lang="en-US" sz="1400" dirty="0">
                <a:solidFill>
                  <a:srgbClr val="51565E"/>
                </a:solidFill>
                <a:latin typeface="Roboto" panose="02000000000000000000" pitchFamily="2" charset="0"/>
              </a:rPr>
              <a:t>Geolocation</a:t>
            </a:r>
            <a:br>
              <a:rPr lang="en-US" sz="1400" dirty="0">
                <a:solidFill>
                  <a:srgbClr val="51565E"/>
                </a:solidFill>
                <a:latin typeface="Roboto" panose="02000000000000000000" pitchFamily="2" charset="0"/>
              </a:rPr>
            </a:br>
            <a:r>
              <a:rPr lang="en-US" sz="1400" dirty="0">
                <a:solidFill>
                  <a:srgbClr val="51565E"/>
                </a:solidFill>
                <a:latin typeface="Roboto" panose="02000000000000000000" pitchFamily="2" charset="0"/>
              </a:rPr>
              <a:t>Correlates between IP address and physical locations to restrict location-based access or direct traffic towards specific servers.</a:t>
            </a:r>
          </a:p>
          <a:p>
            <a:r>
              <a:rPr lang="en-US" sz="1400" dirty="0">
                <a:solidFill>
                  <a:srgbClr val="51565E"/>
                </a:solidFill>
                <a:latin typeface="Roboto" panose="02000000000000000000" pitchFamily="2" charset="0"/>
              </a:rPr>
              <a:t>Reverse proxy / web gateway</a:t>
            </a:r>
            <a:br>
              <a:rPr lang="en-US" sz="1400" dirty="0">
                <a:solidFill>
                  <a:srgbClr val="51565E"/>
                </a:solidFill>
                <a:latin typeface="Roboto" panose="02000000000000000000" pitchFamily="2" charset="0"/>
              </a:rPr>
            </a:br>
            <a:r>
              <a:rPr lang="en-US" sz="1400" dirty="0">
                <a:solidFill>
                  <a:srgbClr val="51565E"/>
                </a:solidFill>
                <a:latin typeface="Roboto" panose="02000000000000000000" pitchFamily="2" charset="0"/>
              </a:rPr>
              <a:t>Offers a proxy that terminates connections, including encrypted HTTPS sessions, and forward the content to a web server after inspecting it.</a:t>
            </a:r>
          </a:p>
          <a:p>
            <a:r>
              <a:rPr lang="en-US" sz="1400" dirty="0">
                <a:solidFill>
                  <a:srgbClr val="51565E"/>
                </a:solidFill>
                <a:latin typeface="Roboto" panose="02000000000000000000" pitchFamily="2" charset="0"/>
              </a:rPr>
              <a:t>Intrusion Detection and Prevention Systems (IDS/IPS)</a:t>
            </a:r>
            <a:br>
              <a:rPr lang="en-US" sz="1400" dirty="0">
                <a:solidFill>
                  <a:srgbClr val="51565E"/>
                </a:solidFill>
                <a:latin typeface="Roboto" panose="02000000000000000000" pitchFamily="2" charset="0"/>
              </a:rPr>
            </a:br>
            <a:r>
              <a:rPr lang="en-US" sz="1400" dirty="0">
                <a:solidFill>
                  <a:srgbClr val="51565E"/>
                </a:solidFill>
                <a:latin typeface="Roboto" panose="02000000000000000000" pitchFamily="2" charset="0"/>
              </a:rPr>
              <a:t>Detects and prevents system intrusions based on known signatures or generic attack forms to stop known attacks.</a:t>
            </a:r>
          </a:p>
          <a:p>
            <a:pPr marL="0" indent="0">
              <a:spcAft>
                <a:spcPts val="2250"/>
              </a:spcAft>
              <a:buNone/>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13314" name="Picture 2" descr="NGFW &amp; Its Top 10 Benefits for an ...">
            <a:extLst>
              <a:ext uri="{FF2B5EF4-FFF2-40B4-BE49-F238E27FC236}">
                <a16:creationId xmlns:a16="http://schemas.microsoft.com/office/drawing/2014/main" id="{4E986D72-DDEE-304B-D38D-6FB48F188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1360" y="3192628"/>
            <a:ext cx="2809875"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099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4C92C-8FAA-85DC-3B50-376117D6EB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A056A-36B3-463D-110C-F0F35E922E21}"/>
              </a:ext>
            </a:extLst>
          </p:cNvPr>
          <p:cNvSpPr>
            <a:spLocks noGrp="1"/>
          </p:cNvSpPr>
          <p:nvPr>
            <p:ph type="title"/>
          </p:nvPr>
        </p:nvSpPr>
        <p:spPr>
          <a:xfrm>
            <a:off x="581193" y="2393950"/>
            <a:ext cx="11029615" cy="3082925"/>
          </a:xfrm>
        </p:spPr>
        <p:txBody>
          <a:bodyPr>
            <a:normAutofit/>
          </a:bodyPr>
          <a:lstStyle/>
          <a:p>
            <a:r>
              <a:rPr lang="en-US" dirty="0"/>
              <a:t>VIRTUAL PRIVATE NETWORK</a:t>
            </a: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D6E6083B-1B6A-95FF-7294-1975DCBF6E2F}"/>
              </a:ext>
            </a:extLst>
          </p:cNvPr>
          <p:cNvSpPr>
            <a:spLocks noGrp="1"/>
          </p:cNvSpPr>
          <p:nvPr>
            <p:ph type="body" idx="1"/>
          </p:nvPr>
        </p:nvSpPr>
        <p:spPr>
          <a:xfrm>
            <a:off x="653763" y="4541417"/>
            <a:ext cx="11029615" cy="600556"/>
          </a:xfrm>
        </p:spPr>
        <p:txBody>
          <a:bodyPr/>
          <a:lstStyle/>
          <a:p>
            <a:r>
              <a:rPr lang="en-US" dirty="0"/>
              <a:t>Day 1</a:t>
            </a:r>
            <a:endParaRPr lang="en-NG" dirty="0"/>
          </a:p>
        </p:txBody>
      </p:sp>
    </p:spTree>
    <p:extLst>
      <p:ext uri="{BB962C8B-B14F-4D97-AF65-F5344CB8AC3E}">
        <p14:creationId xmlns:p14="http://schemas.microsoft.com/office/powerpoint/2010/main" val="3382777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EA3869-A7E7-5D32-13A4-C50589360F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FAD628-773F-15A1-4516-34E7312341E9}"/>
              </a:ext>
            </a:extLst>
          </p:cNvPr>
          <p:cNvSpPr>
            <a:spLocks noGrp="1"/>
          </p:cNvSpPr>
          <p:nvPr>
            <p:ph type="title"/>
          </p:nvPr>
        </p:nvSpPr>
        <p:spPr>
          <a:xfrm>
            <a:off x="581192" y="702156"/>
            <a:ext cx="11029616" cy="1188720"/>
          </a:xfrm>
        </p:spPr>
        <p:txBody>
          <a:bodyPr>
            <a:normAutofit/>
          </a:bodyPr>
          <a:lstStyle/>
          <a:p>
            <a:r>
              <a:rPr lang="en-US" dirty="0"/>
              <a:t>VIRTUAL PRIVATE NETWORK </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8A7A0A41-C5C4-1C1F-12C0-AA2C1E2678A8}"/>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A virtual private network (VPN) protects users’ identities by masking their IP address and location and encrypting their data. Using a VPN eliminates the need to connect to the Internet directly. Instead, it provides a secure server that connects to the public Internet on behalf of the user.</a:t>
            </a:r>
          </a:p>
          <a:p>
            <a:pPr algn="l">
              <a:spcAft>
                <a:spcPts val="2250"/>
              </a:spcAft>
            </a:pPr>
            <a:r>
              <a:rPr lang="en-US" sz="1400" dirty="0">
                <a:solidFill>
                  <a:srgbClr val="51565E"/>
                </a:solidFill>
                <a:latin typeface="Roboto" panose="02000000000000000000" pitchFamily="2" charset="0"/>
              </a:rPr>
              <a:t>VPNs help organizations and individuals protect themselves when connecting to unsafe networks like public </a:t>
            </a:r>
            <a:r>
              <a:rPr lang="en-US" sz="1400" dirty="0" err="1">
                <a:solidFill>
                  <a:srgbClr val="51565E"/>
                </a:solidFill>
                <a:latin typeface="Roboto" panose="02000000000000000000" pitchFamily="2" charset="0"/>
              </a:rPr>
              <a:t>WiFi</a:t>
            </a:r>
            <a:r>
              <a:rPr lang="en-US" sz="1400" dirty="0">
                <a:solidFill>
                  <a:srgbClr val="51565E"/>
                </a:solidFill>
                <a:latin typeface="Roboto" panose="02000000000000000000" pitchFamily="2" charset="0"/>
              </a:rPr>
              <a:t> connections in airports and coffee shops. It helps protect users from threat actors trying to steal sensitive data like photos, corporate emails, credit card numbers, and users’ identities.</a:t>
            </a:r>
          </a:p>
          <a:p>
            <a:pPr marL="0" indent="0">
              <a:spcAft>
                <a:spcPts val="2250"/>
              </a:spcAft>
              <a:buNone/>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16386" name="Picture 2" descr="VPN - Secure VPN Proxy – Apps on Google ...">
            <a:extLst>
              <a:ext uri="{FF2B5EF4-FFF2-40B4-BE49-F238E27FC236}">
                <a16:creationId xmlns:a16="http://schemas.microsoft.com/office/drawing/2014/main" id="{25984DC7-8617-3C02-A00B-B758A5881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6326" y="265592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584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1C012-2119-AEA6-6283-15569594EE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696479-1792-A894-F6E4-CB6BDF98D449}"/>
              </a:ext>
            </a:extLst>
          </p:cNvPr>
          <p:cNvSpPr>
            <a:spLocks noGrp="1"/>
          </p:cNvSpPr>
          <p:nvPr>
            <p:ph type="title"/>
          </p:nvPr>
        </p:nvSpPr>
        <p:spPr>
          <a:xfrm>
            <a:off x="581193" y="2393950"/>
            <a:ext cx="11029615" cy="3082925"/>
          </a:xfrm>
        </p:spPr>
        <p:txBody>
          <a:bodyPr>
            <a:normAutofit/>
          </a:bodyPr>
          <a:lstStyle/>
          <a:p>
            <a:r>
              <a:rPr lang="en-US" dirty="0"/>
              <a:t>Network Security Best Practices</a:t>
            </a: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457C1ECC-609A-6B92-B87D-DE3E43E13A43}"/>
              </a:ext>
            </a:extLst>
          </p:cNvPr>
          <p:cNvSpPr>
            <a:spLocks noGrp="1"/>
          </p:cNvSpPr>
          <p:nvPr>
            <p:ph type="body" idx="1"/>
          </p:nvPr>
        </p:nvSpPr>
        <p:spPr>
          <a:xfrm>
            <a:off x="653763" y="4541417"/>
            <a:ext cx="11029615" cy="600556"/>
          </a:xfrm>
        </p:spPr>
        <p:txBody>
          <a:bodyPr/>
          <a:lstStyle/>
          <a:p>
            <a:r>
              <a:rPr lang="en-US" dirty="0"/>
              <a:t>Day 1</a:t>
            </a:r>
            <a:endParaRPr lang="en-NG" dirty="0"/>
          </a:p>
        </p:txBody>
      </p:sp>
    </p:spTree>
    <p:extLst>
      <p:ext uri="{BB962C8B-B14F-4D97-AF65-F5344CB8AC3E}">
        <p14:creationId xmlns:p14="http://schemas.microsoft.com/office/powerpoint/2010/main" val="1433689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E03CE-9B7A-7575-D1AE-EC88DB4F54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A1CB3-A7D8-CE49-50E3-8E39ABBBF34A}"/>
              </a:ext>
            </a:extLst>
          </p:cNvPr>
          <p:cNvSpPr>
            <a:spLocks noGrp="1"/>
          </p:cNvSpPr>
          <p:nvPr>
            <p:ph type="title"/>
          </p:nvPr>
        </p:nvSpPr>
        <p:spPr/>
        <p:txBody>
          <a:bodyPr/>
          <a:lstStyle/>
          <a:p>
            <a:r>
              <a:rPr lang="en-US" dirty="0"/>
              <a:t>MONTH 3 -  WEEK 4</a:t>
            </a:r>
            <a:endParaRPr lang="en-NG" dirty="0"/>
          </a:p>
        </p:txBody>
      </p:sp>
      <p:sp>
        <p:nvSpPr>
          <p:cNvPr id="4" name="Content Placeholder 2">
            <a:extLst>
              <a:ext uri="{FF2B5EF4-FFF2-40B4-BE49-F238E27FC236}">
                <a16:creationId xmlns:a16="http://schemas.microsoft.com/office/drawing/2014/main" id="{0D3DFEA1-A9A8-6C33-EC12-92C625EFB1B5}"/>
              </a:ext>
            </a:extLst>
          </p:cNvPr>
          <p:cNvSpPr>
            <a:spLocks noGrp="1"/>
          </p:cNvSpPr>
          <p:nvPr>
            <p:ph idx="1"/>
          </p:nvPr>
        </p:nvSpPr>
        <p:spPr>
          <a:xfrm>
            <a:off x="623498" y="2668929"/>
            <a:ext cx="11029950" cy="3633787"/>
          </a:xfrm>
        </p:spPr>
        <p:txBody>
          <a:bodyPr>
            <a:normAutofit/>
          </a:bodyPr>
          <a:lstStyle/>
          <a:p>
            <a:r>
              <a:rPr lang="en-US" dirty="0"/>
              <a:t>Cloud Computing Concepts</a:t>
            </a:r>
          </a:p>
          <a:p>
            <a:pPr lvl="1"/>
            <a:r>
              <a:rPr lang="en-US" dirty="0"/>
              <a:t>Introduction to Cloud Computing</a:t>
            </a:r>
          </a:p>
          <a:p>
            <a:pPr lvl="1"/>
            <a:r>
              <a:rPr lang="en-US" dirty="0"/>
              <a:t>Introduction to Cloud Computing Models (IaaS, SaaS, PaaS)</a:t>
            </a:r>
          </a:p>
          <a:p>
            <a:pPr lvl="1"/>
            <a:r>
              <a:rPr lang="en-US" dirty="0"/>
              <a:t>Benefits and Challenges of Cloud Computing</a:t>
            </a:r>
          </a:p>
          <a:p>
            <a:pPr lvl="1"/>
            <a:r>
              <a:rPr lang="en-US" dirty="0"/>
              <a:t>Cloud Service Providers (AWS, Azure, GCP, Huawei &amp; Oracle)</a:t>
            </a:r>
          </a:p>
          <a:p>
            <a:pPr lvl="1"/>
            <a:r>
              <a:rPr lang="en-US" dirty="0"/>
              <a:t>Cloud Security Basics (Shared Responsibility Model)</a:t>
            </a:r>
          </a:p>
          <a:p>
            <a:pPr lvl="1"/>
            <a:r>
              <a:rPr lang="en-US" dirty="0"/>
              <a:t>Securing Cloud Infrastructure and Data</a:t>
            </a:r>
          </a:p>
          <a:p>
            <a:pPr lvl="1"/>
            <a:r>
              <a:rPr lang="en-US" dirty="0"/>
              <a:t>Compliance in the Cloud</a:t>
            </a:r>
          </a:p>
          <a:p>
            <a:pPr lvl="1"/>
            <a:r>
              <a:rPr lang="en-US" dirty="0"/>
              <a:t>Class Demo and Assignment</a:t>
            </a:r>
          </a:p>
          <a:p>
            <a:endParaRPr lang="en-US" dirty="0"/>
          </a:p>
          <a:p>
            <a:pPr marL="324000" lvl="1" indent="0">
              <a:buNone/>
            </a:pPr>
            <a:endParaRPr lang="en-US" dirty="0"/>
          </a:p>
          <a:p>
            <a:pPr lvl="2"/>
            <a:endParaRPr lang="en-US" dirty="0"/>
          </a:p>
          <a:p>
            <a:endParaRPr lang="en-NG" dirty="0"/>
          </a:p>
        </p:txBody>
      </p:sp>
    </p:spTree>
    <p:extLst>
      <p:ext uri="{BB962C8B-B14F-4D97-AF65-F5344CB8AC3E}">
        <p14:creationId xmlns:p14="http://schemas.microsoft.com/office/powerpoint/2010/main" val="3025113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2B39CD-2F53-B95E-F0D1-725F35FC1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1DC5F-6ACC-4B28-BF93-636F463F8F67}"/>
              </a:ext>
            </a:extLst>
          </p:cNvPr>
          <p:cNvSpPr>
            <a:spLocks noGrp="1"/>
          </p:cNvSpPr>
          <p:nvPr>
            <p:ph type="title"/>
          </p:nvPr>
        </p:nvSpPr>
        <p:spPr>
          <a:xfrm>
            <a:off x="581192" y="702156"/>
            <a:ext cx="11029616" cy="1188720"/>
          </a:xfrm>
        </p:spPr>
        <p:txBody>
          <a:bodyPr>
            <a:normAutofit/>
          </a:bodyPr>
          <a:lstStyle/>
          <a:p>
            <a:r>
              <a:rPr lang="en-US" dirty="0"/>
              <a:t>Audit the Network and Security Controls</a:t>
            </a: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0D609651-A061-2148-45D2-00FA5817C1A0}"/>
              </a:ext>
            </a:extLst>
          </p:cNvPr>
          <p:cNvSpPr>
            <a:spLocks noGrp="1"/>
          </p:cNvSpPr>
          <p:nvPr>
            <p:ph idx="1"/>
          </p:nvPr>
        </p:nvSpPr>
        <p:spPr>
          <a:xfrm>
            <a:off x="581193" y="2340864"/>
            <a:ext cx="7024758" cy="3634486"/>
          </a:xfrm>
        </p:spPr>
        <p:txBody>
          <a:bodyPr>
            <a:noAutofit/>
          </a:bodyPr>
          <a:lstStyle/>
          <a:p>
            <a:pPr marL="0" indent="0">
              <a:spcAft>
                <a:spcPts val="2250"/>
              </a:spcAft>
              <a:buNone/>
            </a:pPr>
            <a:r>
              <a:rPr lang="en-US" sz="1400" dirty="0">
                <a:solidFill>
                  <a:srgbClr val="51565E"/>
                </a:solidFill>
                <a:latin typeface="Roboto" panose="02000000000000000000" pitchFamily="2" charset="0"/>
              </a:rPr>
              <a:t>Auditing the network is essential to obtaining the information needed to assess the organization’s security posture accurately. Here are notable benefits of network audits:</a:t>
            </a:r>
          </a:p>
          <a:p>
            <a:pPr algn="l">
              <a:buFont typeface="Arial" panose="020B0604020202020204" pitchFamily="34" charset="0"/>
              <a:buChar char="•"/>
            </a:pPr>
            <a:r>
              <a:rPr lang="en-US" sz="1400" dirty="0">
                <a:solidFill>
                  <a:srgbClr val="51565E"/>
                </a:solidFill>
                <a:latin typeface="Roboto" panose="02000000000000000000" pitchFamily="2" charset="0"/>
              </a:rPr>
              <a:t>Identifying potential vulnerabilities that require remediation.</a:t>
            </a:r>
          </a:p>
          <a:p>
            <a:pPr algn="l">
              <a:buFont typeface="Arial" panose="020B0604020202020204" pitchFamily="34" charset="0"/>
              <a:buChar char="•"/>
            </a:pPr>
            <a:r>
              <a:rPr lang="en-US" sz="1400" dirty="0">
                <a:solidFill>
                  <a:srgbClr val="51565E"/>
                </a:solidFill>
                <a:latin typeface="Roboto" panose="02000000000000000000" pitchFamily="2" charset="0"/>
              </a:rPr>
              <a:t>Locating unused and unnecessary applications that run in the background.</a:t>
            </a:r>
          </a:p>
          <a:p>
            <a:pPr algn="l">
              <a:buFont typeface="Arial" panose="020B0604020202020204" pitchFamily="34" charset="0"/>
              <a:buChar char="•"/>
            </a:pPr>
            <a:r>
              <a:rPr lang="en-US" sz="1400" dirty="0">
                <a:solidFill>
                  <a:srgbClr val="51565E"/>
                </a:solidFill>
                <a:latin typeface="Roboto" panose="02000000000000000000" pitchFamily="2" charset="0"/>
              </a:rPr>
              <a:t>Determining the firewall’s strength to correct its settings accurately.</a:t>
            </a:r>
          </a:p>
          <a:p>
            <a:pPr algn="l">
              <a:buFont typeface="Arial" panose="020B0604020202020204" pitchFamily="34" charset="0"/>
              <a:buChar char="•"/>
            </a:pPr>
            <a:r>
              <a:rPr lang="en-US" sz="1400" dirty="0">
                <a:solidFill>
                  <a:srgbClr val="51565E"/>
                </a:solidFill>
                <a:latin typeface="Roboto" panose="02000000000000000000" pitchFamily="2" charset="0"/>
              </a:rPr>
              <a:t>Measuring the state of networked servers, software, applications, and gear.</a:t>
            </a:r>
          </a:p>
          <a:p>
            <a:pPr algn="l">
              <a:buFont typeface="Arial" panose="020B0604020202020204" pitchFamily="34" charset="0"/>
              <a:buChar char="•"/>
            </a:pPr>
            <a:r>
              <a:rPr lang="en-US" sz="1400" dirty="0">
                <a:solidFill>
                  <a:srgbClr val="51565E"/>
                </a:solidFill>
                <a:latin typeface="Roboto" panose="02000000000000000000" pitchFamily="2" charset="0"/>
              </a:rPr>
              <a:t>Confirming the efficacy of the overall security infrastructure.</a:t>
            </a:r>
          </a:p>
          <a:p>
            <a:pPr algn="l">
              <a:buFont typeface="Arial" panose="020B0604020202020204" pitchFamily="34" charset="0"/>
              <a:buChar char="•"/>
            </a:pPr>
            <a:r>
              <a:rPr lang="en-US" sz="1400" dirty="0">
                <a:solidFill>
                  <a:srgbClr val="51565E"/>
                </a:solidFill>
                <a:latin typeface="Roboto" panose="02000000000000000000" pitchFamily="2" charset="0"/>
              </a:rPr>
              <a:t>Assessing the status of current server backups.</a:t>
            </a:r>
          </a:p>
          <a:p>
            <a:pPr algn="l">
              <a:buFont typeface="Arial" panose="020B0604020202020204" pitchFamily="34" charset="0"/>
              <a:buChar char="•"/>
            </a:pPr>
            <a:endParaRPr lang="en-US" sz="1400" dirty="0">
              <a:solidFill>
                <a:srgbClr val="51565E"/>
              </a:solidFill>
              <a:latin typeface="Roboto" panose="02000000000000000000" pitchFamily="2" charset="0"/>
            </a:endParaRPr>
          </a:p>
          <a:p>
            <a:pPr marL="0" indent="0">
              <a:spcAft>
                <a:spcPts val="2250"/>
              </a:spcAft>
              <a:buNone/>
            </a:pPr>
            <a:r>
              <a:rPr lang="en-US" sz="1400" dirty="0">
                <a:solidFill>
                  <a:srgbClr val="51565E"/>
                </a:solidFill>
                <a:latin typeface="Roboto" panose="02000000000000000000" pitchFamily="2" charset="0"/>
              </a:rPr>
              <a:t>Organizations must conduct audits regularly and consistently over time.</a:t>
            </a:r>
          </a:p>
          <a:p>
            <a:pPr marL="0" indent="0">
              <a:spcAft>
                <a:spcPts val="2250"/>
              </a:spcAft>
              <a:buNone/>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17410" name="Picture 2" descr="How to Perform a Network Security Audit ...">
            <a:extLst>
              <a:ext uri="{FF2B5EF4-FFF2-40B4-BE49-F238E27FC236}">
                <a16:creationId xmlns:a16="http://schemas.microsoft.com/office/drawing/2014/main" id="{69E1C47A-204D-C748-B0C7-350984165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8744" y="301703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995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BBAD34-8FBE-4E27-B797-C713187F7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2ECF88-5122-426B-EDEB-60744AE050E1}"/>
              </a:ext>
            </a:extLst>
          </p:cNvPr>
          <p:cNvSpPr>
            <a:spLocks noGrp="1"/>
          </p:cNvSpPr>
          <p:nvPr>
            <p:ph type="title"/>
          </p:nvPr>
        </p:nvSpPr>
        <p:spPr>
          <a:xfrm>
            <a:off x="581192" y="702156"/>
            <a:ext cx="11029616" cy="1188720"/>
          </a:xfrm>
        </p:spPr>
        <p:txBody>
          <a:bodyPr>
            <a:normAutofit fontScale="90000"/>
          </a:bodyPr>
          <a:lstStyle/>
          <a:p>
            <a:r>
              <a:rPr lang="en-US" dirty="0"/>
              <a:t> Use Network Address Translation</a:t>
            </a:r>
            <a:br>
              <a:rPr lang="en-US" b="1" i="0" dirty="0">
                <a:solidFill>
                  <a:srgbClr val="000000"/>
                </a:solidFill>
                <a:effectLst/>
                <a:latin typeface="Inter"/>
              </a:rPr>
            </a:b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3C8F7A5E-852C-F731-F26C-3BD27CF00064}"/>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Network address translation (NAT) helps compensate for the address deficiency of IPv4 networking. It translates private addresses within the organization into routable addresses on a public network like the Internet. Organizations use NAT to connect multiple computers to the public Internet using one IP address.</a:t>
            </a:r>
          </a:p>
          <a:p>
            <a:pPr algn="l">
              <a:spcAft>
                <a:spcPts val="2250"/>
              </a:spcAft>
            </a:pPr>
            <a:r>
              <a:rPr lang="en-US" sz="1400" dirty="0">
                <a:solidFill>
                  <a:srgbClr val="51565E"/>
                </a:solidFill>
                <a:latin typeface="Roboto" panose="02000000000000000000" pitchFamily="2" charset="0"/>
              </a:rPr>
              <a:t>NAT works alongside firewalls, providing additional protection for internal networks. Hosts inside protected networks with private addresses can usually communicate with the external world. However, systems outside the protected network must go through NAT boxes to reach an internal network. NAT also enables using fewer IP addresses to confuse actors from learning which host they are attacking.</a:t>
            </a:r>
          </a:p>
          <a:p>
            <a:pPr marL="0" indent="0">
              <a:spcAft>
                <a:spcPts val="2250"/>
              </a:spcAft>
              <a:buNone/>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17412" name="Picture 4" descr="What is NAT - Blog - HostZealot">
            <a:extLst>
              <a:ext uri="{FF2B5EF4-FFF2-40B4-BE49-F238E27FC236}">
                <a16:creationId xmlns:a16="http://schemas.microsoft.com/office/drawing/2014/main" id="{D2E3EA8E-9C18-0AA4-480B-EA8ED7A86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082" y="3079782"/>
            <a:ext cx="3514725"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998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99B0F6-60EA-BAC3-760C-D1C9BFA0E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249EB9-B616-B6EC-E886-3544EB0C4728}"/>
              </a:ext>
            </a:extLst>
          </p:cNvPr>
          <p:cNvSpPr>
            <a:spLocks noGrp="1"/>
          </p:cNvSpPr>
          <p:nvPr>
            <p:ph type="title"/>
          </p:nvPr>
        </p:nvSpPr>
        <p:spPr>
          <a:xfrm>
            <a:off x="581192" y="702156"/>
            <a:ext cx="11029616" cy="1188720"/>
          </a:xfrm>
        </p:spPr>
        <p:txBody>
          <a:bodyPr>
            <a:normAutofit/>
          </a:bodyPr>
          <a:lstStyle/>
          <a:p>
            <a:r>
              <a:rPr lang="en-US" dirty="0"/>
              <a:t>Use Centralized Logging and Immediate Log Analysis</a:t>
            </a: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50190394-C694-4570-F83A-5DE1A83D8E04}"/>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Organizations must record suspicious logins and various computer events to look for anomalies. The goal is to reconstruct what has happened during an existing or past attack to identify the necessary steps to improve the organization’s threat detection process and facilitate a quicker response during future events.</a:t>
            </a:r>
          </a:p>
          <a:p>
            <a:pPr algn="l">
              <a:spcAft>
                <a:spcPts val="2250"/>
              </a:spcAft>
            </a:pPr>
            <a:r>
              <a:rPr lang="en-US" sz="1400" dirty="0">
                <a:solidFill>
                  <a:srgbClr val="51565E"/>
                </a:solidFill>
                <a:latin typeface="Roboto" panose="02000000000000000000" pitchFamily="2" charset="0"/>
              </a:rPr>
              <a:t>Threat actors often try to avoid logging and detection. For example, an actor can target a sacrificial computer while it actually performs different actions and monitors to learn how the targeted systems work. It helps threat actors learn which thresholds to stay below to avoid triggering security alerts.</a:t>
            </a:r>
          </a:p>
          <a:p>
            <a:pPr marL="0" indent="0">
              <a:spcAft>
                <a:spcPts val="2250"/>
              </a:spcAft>
              <a:buNone/>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spTree>
    <p:extLst>
      <p:ext uri="{BB962C8B-B14F-4D97-AF65-F5344CB8AC3E}">
        <p14:creationId xmlns:p14="http://schemas.microsoft.com/office/powerpoint/2010/main" val="375316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5BB60-24EE-163A-F2DB-6D6B73B12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2C65F-B8EE-F526-B750-AED49C65F854}"/>
              </a:ext>
            </a:extLst>
          </p:cNvPr>
          <p:cNvSpPr>
            <a:spLocks noGrp="1"/>
          </p:cNvSpPr>
          <p:nvPr>
            <p:ph type="title"/>
          </p:nvPr>
        </p:nvSpPr>
        <p:spPr/>
        <p:txBody>
          <a:bodyPr/>
          <a:lstStyle/>
          <a:p>
            <a:r>
              <a:rPr lang="en-US" dirty="0"/>
              <a:t>Refresher-  Day 1</a:t>
            </a:r>
            <a:endParaRPr lang="en-NG" dirty="0"/>
          </a:p>
        </p:txBody>
      </p:sp>
      <p:sp>
        <p:nvSpPr>
          <p:cNvPr id="4" name="Content Placeholder 2">
            <a:extLst>
              <a:ext uri="{FF2B5EF4-FFF2-40B4-BE49-F238E27FC236}">
                <a16:creationId xmlns:a16="http://schemas.microsoft.com/office/drawing/2014/main" id="{F6809130-29DE-4316-B82D-E434E7436D7B}"/>
              </a:ext>
            </a:extLst>
          </p:cNvPr>
          <p:cNvSpPr>
            <a:spLocks noGrp="1"/>
          </p:cNvSpPr>
          <p:nvPr>
            <p:ph idx="1"/>
          </p:nvPr>
        </p:nvSpPr>
        <p:spPr>
          <a:xfrm>
            <a:off x="623498" y="2668929"/>
            <a:ext cx="11029950" cy="3633787"/>
          </a:xfrm>
        </p:spPr>
        <p:txBody>
          <a:bodyPr>
            <a:normAutofit/>
          </a:bodyPr>
          <a:lstStyle/>
          <a:p>
            <a:r>
              <a:rPr lang="en-US" dirty="0"/>
              <a:t>Network Security</a:t>
            </a:r>
          </a:p>
          <a:p>
            <a:pPr lvl="1"/>
            <a:r>
              <a:rPr lang="en-US" dirty="0"/>
              <a:t>Introduction to Network Security</a:t>
            </a:r>
          </a:p>
          <a:p>
            <a:pPr lvl="1"/>
            <a:r>
              <a:rPr lang="en-US" dirty="0"/>
              <a:t>Types of Threats to Network Security</a:t>
            </a:r>
          </a:p>
          <a:p>
            <a:pPr lvl="1"/>
            <a:r>
              <a:rPr lang="en-US" dirty="0"/>
              <a:t>Introduction to Firewall and IDS/IPS</a:t>
            </a:r>
          </a:p>
          <a:p>
            <a:pPr lvl="1"/>
            <a:r>
              <a:rPr lang="en-US" dirty="0"/>
              <a:t>Virtual Private Networks (VPNs)</a:t>
            </a:r>
          </a:p>
          <a:p>
            <a:pPr lvl="1"/>
            <a:r>
              <a:rPr lang="en-US" dirty="0"/>
              <a:t>Network Security Best Practices</a:t>
            </a:r>
          </a:p>
          <a:p>
            <a:pPr marL="324000" lvl="1" indent="0">
              <a:buNone/>
            </a:pPr>
            <a:endParaRPr lang="en-US" dirty="0"/>
          </a:p>
          <a:p>
            <a:pPr lvl="2"/>
            <a:endParaRPr lang="en-US" dirty="0"/>
          </a:p>
          <a:p>
            <a:endParaRPr lang="en-NG" dirty="0"/>
          </a:p>
        </p:txBody>
      </p:sp>
    </p:spTree>
    <p:extLst>
      <p:ext uri="{BB962C8B-B14F-4D97-AF65-F5344CB8AC3E}">
        <p14:creationId xmlns:p14="http://schemas.microsoft.com/office/powerpoint/2010/main" val="4200779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89A58-09C5-4CF3-47E7-83E207E80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4AAE8-2387-ABC5-C900-A0CBEDDCFB74}"/>
              </a:ext>
            </a:extLst>
          </p:cNvPr>
          <p:cNvSpPr>
            <a:spLocks noGrp="1"/>
          </p:cNvSpPr>
          <p:nvPr>
            <p:ph type="title"/>
          </p:nvPr>
        </p:nvSpPr>
        <p:spPr/>
        <p:txBody>
          <a:bodyPr/>
          <a:lstStyle/>
          <a:p>
            <a:r>
              <a:rPr lang="en-US" dirty="0"/>
              <a:t>MONTH 3 -  WEEK 1 (day 2)</a:t>
            </a:r>
            <a:endParaRPr lang="en-NG" dirty="0"/>
          </a:p>
        </p:txBody>
      </p:sp>
      <p:sp>
        <p:nvSpPr>
          <p:cNvPr id="4" name="Content Placeholder 2">
            <a:extLst>
              <a:ext uri="{FF2B5EF4-FFF2-40B4-BE49-F238E27FC236}">
                <a16:creationId xmlns:a16="http://schemas.microsoft.com/office/drawing/2014/main" id="{9AC90398-ADA3-3732-A61E-A9823116DB43}"/>
              </a:ext>
            </a:extLst>
          </p:cNvPr>
          <p:cNvSpPr>
            <a:spLocks noGrp="1"/>
          </p:cNvSpPr>
          <p:nvPr>
            <p:ph idx="1"/>
          </p:nvPr>
        </p:nvSpPr>
        <p:spPr>
          <a:xfrm>
            <a:off x="623498" y="2668929"/>
            <a:ext cx="11029950" cy="3633787"/>
          </a:xfrm>
        </p:spPr>
        <p:txBody>
          <a:bodyPr>
            <a:normAutofit/>
          </a:bodyPr>
          <a:lstStyle/>
          <a:p>
            <a:endParaRPr lang="en-US" dirty="0"/>
          </a:p>
          <a:p>
            <a:r>
              <a:rPr lang="en-US" dirty="0"/>
              <a:t>Setting Up </a:t>
            </a:r>
            <a:r>
              <a:rPr lang="en-US" dirty="0" err="1"/>
              <a:t>Vlans</a:t>
            </a:r>
            <a:r>
              <a:rPr lang="en-US" dirty="0"/>
              <a:t> – Class Demo</a:t>
            </a:r>
          </a:p>
          <a:p>
            <a:pPr lvl="1"/>
            <a:r>
              <a:rPr lang="en-US" dirty="0"/>
              <a:t>Configuring </a:t>
            </a:r>
            <a:r>
              <a:rPr lang="en-US" dirty="0" err="1"/>
              <a:t>VLans</a:t>
            </a:r>
            <a:r>
              <a:rPr lang="en-US" dirty="0"/>
              <a:t> and Network Security</a:t>
            </a:r>
          </a:p>
          <a:p>
            <a:pPr lvl="1"/>
            <a:r>
              <a:rPr lang="en-US" dirty="0"/>
              <a:t>Setting up </a:t>
            </a:r>
            <a:r>
              <a:rPr lang="en-US" dirty="0" err="1"/>
              <a:t>VLans</a:t>
            </a:r>
            <a:r>
              <a:rPr lang="en-US" dirty="0"/>
              <a:t> in Cisco Packet Tracer</a:t>
            </a:r>
          </a:p>
          <a:p>
            <a:pPr lvl="1"/>
            <a:r>
              <a:rPr lang="en-US" dirty="0"/>
              <a:t>Setting up basic firewall rules</a:t>
            </a:r>
          </a:p>
          <a:p>
            <a:pPr marL="324000" lvl="1" indent="0">
              <a:buNone/>
            </a:pPr>
            <a:endParaRPr lang="en-US" dirty="0"/>
          </a:p>
          <a:p>
            <a:pPr lvl="2"/>
            <a:endParaRPr lang="en-US" dirty="0"/>
          </a:p>
          <a:p>
            <a:endParaRPr lang="en-NG" dirty="0"/>
          </a:p>
        </p:txBody>
      </p:sp>
    </p:spTree>
    <p:extLst>
      <p:ext uri="{BB962C8B-B14F-4D97-AF65-F5344CB8AC3E}">
        <p14:creationId xmlns:p14="http://schemas.microsoft.com/office/powerpoint/2010/main" val="275205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745572-6D6F-17D2-4A06-2BC454C89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ADF54-EBF2-6D46-5A5A-0821AEA22811}"/>
              </a:ext>
            </a:extLst>
          </p:cNvPr>
          <p:cNvSpPr>
            <a:spLocks noGrp="1"/>
          </p:cNvSpPr>
          <p:nvPr>
            <p:ph type="title"/>
          </p:nvPr>
        </p:nvSpPr>
        <p:spPr>
          <a:xfrm>
            <a:off x="524338" y="1139591"/>
            <a:ext cx="11029616" cy="1188720"/>
          </a:xfrm>
        </p:spPr>
        <p:txBody>
          <a:bodyPr>
            <a:normAutofit fontScale="90000"/>
          </a:bodyPr>
          <a:lstStyle/>
          <a:p>
            <a:r>
              <a:rPr lang="en-US" dirty="0"/>
              <a:t>Configuring </a:t>
            </a:r>
            <a:r>
              <a:rPr lang="en-US" dirty="0" err="1"/>
              <a:t>VLans</a:t>
            </a:r>
            <a:r>
              <a:rPr lang="en-US" dirty="0"/>
              <a:t> and Network Security – using cisco packet tracer</a:t>
            </a:r>
            <a:br>
              <a:rPr lang="en-US" dirty="0"/>
            </a:b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F5189D6F-8F45-32BD-0327-6758DBEB33A1}"/>
              </a:ext>
            </a:extLst>
          </p:cNvPr>
          <p:cNvSpPr>
            <a:spLocks noGrp="1"/>
          </p:cNvSpPr>
          <p:nvPr>
            <p:ph idx="1"/>
          </p:nvPr>
        </p:nvSpPr>
        <p:spPr>
          <a:xfrm>
            <a:off x="581193" y="2340864"/>
            <a:ext cx="5170525" cy="3634486"/>
          </a:xfrm>
        </p:spPr>
        <p:txBody>
          <a:bodyPr>
            <a:noAutofit/>
          </a:bodyPr>
          <a:lstStyle/>
          <a:p>
            <a:pPr marL="0" indent="0">
              <a:spcAft>
                <a:spcPts val="2250"/>
              </a:spcAft>
              <a:buNone/>
            </a:pPr>
            <a:r>
              <a:rPr lang="en-US" sz="1400" dirty="0">
                <a:solidFill>
                  <a:srgbClr val="51565E"/>
                </a:solidFill>
                <a:latin typeface="Roboto" panose="02000000000000000000" pitchFamily="2" charset="0"/>
                <a:hlinkClick r:id="rId2"/>
              </a:rPr>
              <a:t>https://www.netacad.com/cisco-packet-tracer</a:t>
            </a:r>
            <a:endParaRPr lang="en-US" sz="1400" dirty="0">
              <a:solidFill>
                <a:srgbClr val="51565E"/>
              </a:solidFill>
              <a:latin typeface="Roboto" panose="02000000000000000000" pitchFamily="2" charset="0"/>
            </a:endParaRPr>
          </a:p>
          <a:p>
            <a:pPr marL="0" indent="0" algn="l">
              <a:buNone/>
            </a:pPr>
            <a:r>
              <a:rPr lang="en-US" sz="1800" b="0" i="0" u="none" strike="noStrike" baseline="0" dirty="0">
                <a:latin typeface="EB Garamond" panose="020F0502020204030204" pitchFamily="2" charset="0"/>
              </a:rPr>
              <a:t> </a:t>
            </a:r>
          </a:p>
          <a:p>
            <a:pPr marL="0" indent="0">
              <a:spcAft>
                <a:spcPts val="2250"/>
              </a:spcAft>
              <a:buNone/>
            </a:pPr>
            <a:endParaRPr lang="en-US" sz="1400" dirty="0">
              <a:solidFill>
                <a:srgbClr val="51565E"/>
              </a:solidFill>
              <a:latin typeface="Roboto" panose="02000000000000000000" pitchFamily="2" charset="0"/>
            </a:endParaRPr>
          </a:p>
          <a:p>
            <a:pPr marL="0" indent="0">
              <a:spcAft>
                <a:spcPts val="2250"/>
              </a:spcAft>
              <a:buNone/>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5" name="Picture 4">
            <a:extLst>
              <a:ext uri="{FF2B5EF4-FFF2-40B4-BE49-F238E27FC236}">
                <a16:creationId xmlns:a16="http://schemas.microsoft.com/office/drawing/2014/main" id="{E4B77A13-6533-97BD-D860-17903C169ADC}"/>
              </a:ext>
            </a:extLst>
          </p:cNvPr>
          <p:cNvPicPr>
            <a:picLocks noChangeAspect="1"/>
          </p:cNvPicPr>
          <p:nvPr/>
        </p:nvPicPr>
        <p:blipFill>
          <a:blip r:embed="rId3"/>
          <a:stretch>
            <a:fillRect/>
          </a:stretch>
        </p:blipFill>
        <p:spPr>
          <a:xfrm>
            <a:off x="7139900" y="2665485"/>
            <a:ext cx="4586150" cy="2387496"/>
          </a:xfrm>
          <a:prstGeom prst="rect">
            <a:avLst/>
          </a:prstGeom>
        </p:spPr>
      </p:pic>
    </p:spTree>
    <p:extLst>
      <p:ext uri="{BB962C8B-B14F-4D97-AF65-F5344CB8AC3E}">
        <p14:creationId xmlns:p14="http://schemas.microsoft.com/office/powerpoint/2010/main" val="540197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B9D81F-9122-45B9-B7DD-1449AE417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7DA79-04C3-A5E3-A561-D592593EDA76}"/>
              </a:ext>
            </a:extLst>
          </p:cNvPr>
          <p:cNvSpPr>
            <a:spLocks noGrp="1"/>
          </p:cNvSpPr>
          <p:nvPr>
            <p:ph type="title"/>
          </p:nvPr>
        </p:nvSpPr>
        <p:spPr>
          <a:xfrm>
            <a:off x="524338" y="1139591"/>
            <a:ext cx="11029616" cy="1188720"/>
          </a:xfrm>
        </p:spPr>
        <p:txBody>
          <a:bodyPr>
            <a:normAutofit fontScale="90000"/>
          </a:bodyPr>
          <a:lstStyle/>
          <a:p>
            <a:r>
              <a:rPr lang="en-US" dirty="0"/>
              <a:t>Configuring </a:t>
            </a:r>
            <a:r>
              <a:rPr lang="en-US" dirty="0" err="1"/>
              <a:t>VLans</a:t>
            </a:r>
            <a:r>
              <a:rPr lang="en-US" dirty="0"/>
              <a:t> and Network Security – using cisco packet tracer</a:t>
            </a:r>
            <a:br>
              <a:rPr lang="en-US" dirty="0"/>
            </a:b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259AD903-91C3-CD4B-4ABF-9CE0A6382D88}"/>
              </a:ext>
            </a:extLst>
          </p:cNvPr>
          <p:cNvSpPr>
            <a:spLocks noGrp="1"/>
          </p:cNvSpPr>
          <p:nvPr>
            <p:ph idx="1"/>
          </p:nvPr>
        </p:nvSpPr>
        <p:spPr>
          <a:xfrm>
            <a:off x="581193" y="2340864"/>
            <a:ext cx="5170525" cy="3634486"/>
          </a:xfrm>
        </p:spPr>
        <p:txBody>
          <a:bodyPr>
            <a:noAutofit/>
          </a:bodyPr>
          <a:lstStyle/>
          <a:p>
            <a:pPr algn="l"/>
            <a:endParaRPr lang="en-US" sz="1400" dirty="0">
              <a:solidFill>
                <a:srgbClr val="51565E"/>
              </a:solidFill>
              <a:latin typeface="Roboto" panose="02000000000000000000" pitchFamily="2" charset="0"/>
            </a:endParaRPr>
          </a:p>
          <a:p>
            <a:pPr algn="l"/>
            <a:r>
              <a:rPr lang="en-US" sz="1400" dirty="0">
                <a:solidFill>
                  <a:srgbClr val="51565E"/>
                </a:solidFill>
                <a:latin typeface="Roboto" panose="02000000000000000000" pitchFamily="2" charset="0"/>
              </a:rPr>
              <a:t>Click on the “getting started with cisco packet tracer” and click on the green button. This will ask you to log in or register if you don’t have an account.</a:t>
            </a:r>
            <a:endParaRPr lang="en-NG" sz="1400" dirty="0">
              <a:solidFill>
                <a:srgbClr val="51565E"/>
              </a:solidFill>
              <a:latin typeface="Roboto" panose="02000000000000000000" pitchFamily="2" charset="0"/>
            </a:endParaRPr>
          </a:p>
          <a:p>
            <a:endParaRPr lang="en-US" sz="1400" dirty="0">
              <a:solidFill>
                <a:srgbClr val="51565E"/>
              </a:solidFill>
              <a:latin typeface="Roboto" panose="02000000000000000000" pitchFamily="2" charset="0"/>
            </a:endParaRPr>
          </a:p>
          <a:p>
            <a:pPr marL="0" indent="0" algn="l">
              <a:buNone/>
            </a:pPr>
            <a:r>
              <a:rPr lang="en-US" sz="1800" b="0" i="0" u="none" strike="noStrike" baseline="0" dirty="0">
                <a:latin typeface="EB Garamond" panose="020F0502020204030204" pitchFamily="2" charset="0"/>
              </a:rPr>
              <a:t> </a:t>
            </a:r>
          </a:p>
          <a:p>
            <a:pPr marL="0" indent="0">
              <a:spcAft>
                <a:spcPts val="2250"/>
              </a:spcAft>
              <a:buNone/>
            </a:pPr>
            <a:endParaRPr lang="en-US" sz="1400" dirty="0">
              <a:solidFill>
                <a:srgbClr val="51565E"/>
              </a:solidFill>
              <a:latin typeface="Roboto" panose="02000000000000000000" pitchFamily="2" charset="0"/>
            </a:endParaRPr>
          </a:p>
          <a:p>
            <a:pPr marL="0" indent="0">
              <a:spcAft>
                <a:spcPts val="2250"/>
              </a:spcAft>
              <a:buNone/>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7" name="Picture 6">
            <a:extLst>
              <a:ext uri="{FF2B5EF4-FFF2-40B4-BE49-F238E27FC236}">
                <a16:creationId xmlns:a16="http://schemas.microsoft.com/office/drawing/2014/main" id="{1F6800EF-1FAB-B518-F567-1415A79824ED}"/>
              </a:ext>
            </a:extLst>
          </p:cNvPr>
          <p:cNvPicPr>
            <a:picLocks noChangeAspect="1"/>
          </p:cNvPicPr>
          <p:nvPr/>
        </p:nvPicPr>
        <p:blipFill>
          <a:blip r:embed="rId2"/>
          <a:stretch>
            <a:fillRect/>
          </a:stretch>
        </p:blipFill>
        <p:spPr>
          <a:xfrm>
            <a:off x="6344819" y="2657920"/>
            <a:ext cx="5141417" cy="2853124"/>
          </a:xfrm>
          <a:prstGeom prst="rect">
            <a:avLst/>
          </a:prstGeom>
        </p:spPr>
      </p:pic>
    </p:spTree>
    <p:extLst>
      <p:ext uri="{BB962C8B-B14F-4D97-AF65-F5344CB8AC3E}">
        <p14:creationId xmlns:p14="http://schemas.microsoft.com/office/powerpoint/2010/main" val="221603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C31C19-9984-F01A-3763-AFA79FB9C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F898D-FDFD-E043-E28B-782AF854EE1E}"/>
              </a:ext>
            </a:extLst>
          </p:cNvPr>
          <p:cNvSpPr>
            <a:spLocks noGrp="1"/>
          </p:cNvSpPr>
          <p:nvPr>
            <p:ph type="title"/>
          </p:nvPr>
        </p:nvSpPr>
        <p:spPr>
          <a:xfrm>
            <a:off x="524338" y="1139591"/>
            <a:ext cx="11029616" cy="1188720"/>
          </a:xfrm>
        </p:spPr>
        <p:txBody>
          <a:bodyPr>
            <a:normAutofit fontScale="90000"/>
          </a:bodyPr>
          <a:lstStyle/>
          <a:p>
            <a:r>
              <a:rPr lang="en-US" dirty="0"/>
              <a:t>Configuring </a:t>
            </a:r>
            <a:r>
              <a:rPr lang="en-US" dirty="0" err="1"/>
              <a:t>VLans</a:t>
            </a:r>
            <a:r>
              <a:rPr lang="en-US" dirty="0"/>
              <a:t> and Network Security – using cisco packet tracer</a:t>
            </a:r>
            <a:br>
              <a:rPr lang="en-US" dirty="0"/>
            </a:b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85AB5C72-79BD-DC97-CFFB-1686B387295C}"/>
              </a:ext>
            </a:extLst>
          </p:cNvPr>
          <p:cNvSpPr>
            <a:spLocks noGrp="1"/>
          </p:cNvSpPr>
          <p:nvPr>
            <p:ph idx="1"/>
          </p:nvPr>
        </p:nvSpPr>
        <p:spPr>
          <a:xfrm>
            <a:off x="581193" y="2340864"/>
            <a:ext cx="5170525" cy="3634486"/>
          </a:xfrm>
        </p:spPr>
        <p:txBody>
          <a:bodyPr>
            <a:noAutofit/>
          </a:bodyPr>
          <a:lstStyle/>
          <a:p>
            <a:pPr marL="0" indent="0">
              <a:spcAft>
                <a:spcPts val="2250"/>
              </a:spcAft>
              <a:buNone/>
            </a:pPr>
            <a:r>
              <a:rPr lang="en-US" sz="1400" dirty="0">
                <a:solidFill>
                  <a:srgbClr val="51565E"/>
                </a:solidFill>
                <a:latin typeface="Roboto" panose="02000000000000000000" pitchFamily="2" charset="0"/>
                <a:hlinkClick r:id="rId2"/>
              </a:rPr>
              <a:t>https://www.netacad.com/cisco-packet-tracer</a:t>
            </a:r>
            <a:endParaRPr lang="en-US" sz="1400" dirty="0">
              <a:solidFill>
                <a:srgbClr val="51565E"/>
              </a:solidFill>
              <a:latin typeface="Roboto" panose="02000000000000000000" pitchFamily="2" charset="0"/>
            </a:endParaRPr>
          </a:p>
          <a:p>
            <a:pPr algn="l"/>
            <a:r>
              <a:rPr lang="en-US" sz="1400" dirty="0">
                <a:solidFill>
                  <a:srgbClr val="51565E"/>
                </a:solidFill>
                <a:latin typeface="Roboto" panose="02000000000000000000" pitchFamily="2" charset="0"/>
              </a:rPr>
              <a:t>Click on the green button - Get started with self pace.</a:t>
            </a:r>
          </a:p>
          <a:p>
            <a:pPr marL="0" indent="0" algn="l">
              <a:buNone/>
            </a:pPr>
            <a:r>
              <a:rPr lang="en-US" sz="1800" b="0" i="0" u="none" strike="noStrike" baseline="0" dirty="0">
                <a:latin typeface="EB Garamond" panose="020F0502020204030204" pitchFamily="2" charset="0"/>
              </a:rPr>
              <a:t> </a:t>
            </a:r>
          </a:p>
          <a:p>
            <a:pPr marL="0" indent="0">
              <a:spcAft>
                <a:spcPts val="2250"/>
              </a:spcAft>
              <a:buNone/>
            </a:pPr>
            <a:endParaRPr lang="en-US" sz="1400" dirty="0">
              <a:solidFill>
                <a:srgbClr val="51565E"/>
              </a:solidFill>
              <a:latin typeface="Roboto" panose="02000000000000000000" pitchFamily="2" charset="0"/>
            </a:endParaRPr>
          </a:p>
          <a:p>
            <a:pPr marL="0" indent="0">
              <a:spcAft>
                <a:spcPts val="2250"/>
              </a:spcAft>
              <a:buNone/>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6" name="Picture 5">
            <a:extLst>
              <a:ext uri="{FF2B5EF4-FFF2-40B4-BE49-F238E27FC236}">
                <a16:creationId xmlns:a16="http://schemas.microsoft.com/office/drawing/2014/main" id="{89457B39-2034-C9CF-395F-8EAEC74E65E2}"/>
              </a:ext>
            </a:extLst>
          </p:cNvPr>
          <p:cNvPicPr>
            <a:picLocks noChangeAspect="1"/>
          </p:cNvPicPr>
          <p:nvPr/>
        </p:nvPicPr>
        <p:blipFill>
          <a:blip r:embed="rId3"/>
          <a:stretch>
            <a:fillRect/>
          </a:stretch>
        </p:blipFill>
        <p:spPr>
          <a:xfrm>
            <a:off x="6440284" y="2515784"/>
            <a:ext cx="4916807" cy="2761400"/>
          </a:xfrm>
          <a:prstGeom prst="rect">
            <a:avLst/>
          </a:prstGeom>
        </p:spPr>
      </p:pic>
    </p:spTree>
    <p:extLst>
      <p:ext uri="{BB962C8B-B14F-4D97-AF65-F5344CB8AC3E}">
        <p14:creationId xmlns:p14="http://schemas.microsoft.com/office/powerpoint/2010/main" val="321280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605FFC-BF03-0849-3AD7-326306174E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B7613F-F678-9AF3-248F-E31FAFD998BA}"/>
              </a:ext>
            </a:extLst>
          </p:cNvPr>
          <p:cNvSpPr>
            <a:spLocks noGrp="1"/>
          </p:cNvSpPr>
          <p:nvPr>
            <p:ph type="title"/>
          </p:nvPr>
        </p:nvSpPr>
        <p:spPr>
          <a:xfrm>
            <a:off x="524338" y="1139591"/>
            <a:ext cx="11029616" cy="1188720"/>
          </a:xfrm>
        </p:spPr>
        <p:txBody>
          <a:bodyPr>
            <a:normAutofit fontScale="90000"/>
          </a:bodyPr>
          <a:lstStyle/>
          <a:p>
            <a:r>
              <a:rPr lang="en-US" dirty="0"/>
              <a:t>Configuring </a:t>
            </a:r>
            <a:r>
              <a:rPr lang="en-US" dirty="0" err="1"/>
              <a:t>VLans</a:t>
            </a:r>
            <a:r>
              <a:rPr lang="en-US" dirty="0"/>
              <a:t> and Network Security – using cisco packet tracer</a:t>
            </a:r>
            <a:br>
              <a:rPr lang="en-US" dirty="0"/>
            </a:b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17D88DE6-25F8-6CF6-D713-ED8E9B09707C}"/>
              </a:ext>
            </a:extLst>
          </p:cNvPr>
          <p:cNvSpPr>
            <a:spLocks noGrp="1"/>
          </p:cNvSpPr>
          <p:nvPr>
            <p:ph idx="1"/>
          </p:nvPr>
        </p:nvSpPr>
        <p:spPr>
          <a:xfrm>
            <a:off x="581193" y="2340864"/>
            <a:ext cx="5170525" cy="3634486"/>
          </a:xfrm>
        </p:spPr>
        <p:txBody>
          <a:bodyPr>
            <a:noAutofit/>
          </a:bodyPr>
          <a:lstStyle/>
          <a:p>
            <a:pPr marL="0" indent="0">
              <a:spcAft>
                <a:spcPts val="2250"/>
              </a:spcAft>
              <a:buNone/>
            </a:pPr>
            <a:r>
              <a:rPr lang="en-US" sz="1400" dirty="0">
                <a:solidFill>
                  <a:srgbClr val="51565E"/>
                </a:solidFill>
                <a:latin typeface="Roboto" panose="02000000000000000000" pitchFamily="2" charset="0"/>
                <a:hlinkClick r:id="rId2"/>
              </a:rPr>
              <a:t>https://www.netacad.com/cisco-packet-tracer</a:t>
            </a:r>
            <a:endParaRPr lang="en-US" sz="1400" dirty="0">
              <a:solidFill>
                <a:srgbClr val="51565E"/>
              </a:solidFill>
              <a:latin typeface="Roboto" panose="02000000000000000000" pitchFamily="2" charset="0"/>
            </a:endParaRPr>
          </a:p>
          <a:p>
            <a:pPr marL="0" indent="0">
              <a:buNone/>
            </a:pPr>
            <a:endParaRPr lang="en-NG" sz="1800" b="0" i="0" u="none" strike="noStrike" baseline="0" dirty="0">
              <a:latin typeface="EB Garamond" panose="00000500000000000000" pitchFamily="2" charset="0"/>
            </a:endParaRPr>
          </a:p>
          <a:p>
            <a:r>
              <a:rPr lang="en-US" sz="1400" dirty="0">
                <a:solidFill>
                  <a:srgbClr val="51565E"/>
                </a:solidFill>
                <a:latin typeface="Roboto" panose="02000000000000000000" pitchFamily="2" charset="0"/>
              </a:rPr>
              <a:t>Click on the 1.0.3 Module tagged “Download Cisco Packet Tracer” and you will find a link that takes you to the download page. Click this link. </a:t>
            </a:r>
          </a:p>
          <a:p>
            <a:pPr marL="0" indent="0" algn="l">
              <a:buNone/>
            </a:pPr>
            <a:r>
              <a:rPr lang="en-US" sz="1800" b="0" i="0" u="none" strike="noStrike" baseline="0" dirty="0">
                <a:latin typeface="EB Garamond" panose="020F0502020204030204" pitchFamily="2" charset="0"/>
              </a:rPr>
              <a:t> </a:t>
            </a:r>
          </a:p>
          <a:p>
            <a:pPr marL="0" indent="0">
              <a:spcAft>
                <a:spcPts val="2250"/>
              </a:spcAft>
              <a:buNone/>
            </a:pPr>
            <a:endParaRPr lang="en-US" sz="1400" dirty="0">
              <a:solidFill>
                <a:srgbClr val="51565E"/>
              </a:solidFill>
              <a:latin typeface="Roboto" panose="02000000000000000000" pitchFamily="2" charset="0"/>
            </a:endParaRPr>
          </a:p>
          <a:p>
            <a:pPr marL="0" indent="0">
              <a:spcAft>
                <a:spcPts val="2250"/>
              </a:spcAft>
              <a:buNone/>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5" name="Picture 4">
            <a:extLst>
              <a:ext uri="{FF2B5EF4-FFF2-40B4-BE49-F238E27FC236}">
                <a16:creationId xmlns:a16="http://schemas.microsoft.com/office/drawing/2014/main" id="{17720D54-7FE2-F78F-B8F8-39C8DCC9F32F}"/>
              </a:ext>
            </a:extLst>
          </p:cNvPr>
          <p:cNvPicPr>
            <a:picLocks noChangeAspect="1"/>
          </p:cNvPicPr>
          <p:nvPr/>
        </p:nvPicPr>
        <p:blipFill>
          <a:blip r:embed="rId3"/>
          <a:stretch>
            <a:fillRect/>
          </a:stretch>
        </p:blipFill>
        <p:spPr>
          <a:xfrm>
            <a:off x="6213633" y="2804791"/>
            <a:ext cx="5340321" cy="2565741"/>
          </a:xfrm>
          <a:prstGeom prst="rect">
            <a:avLst/>
          </a:prstGeom>
        </p:spPr>
      </p:pic>
    </p:spTree>
    <p:extLst>
      <p:ext uri="{BB962C8B-B14F-4D97-AF65-F5344CB8AC3E}">
        <p14:creationId xmlns:p14="http://schemas.microsoft.com/office/powerpoint/2010/main" val="576792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D5FB0C-BB1D-BA40-E266-B3503F2F74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5A88A0-F630-F304-8150-D153E998B1AA}"/>
              </a:ext>
            </a:extLst>
          </p:cNvPr>
          <p:cNvSpPr>
            <a:spLocks noGrp="1"/>
          </p:cNvSpPr>
          <p:nvPr>
            <p:ph type="title"/>
          </p:nvPr>
        </p:nvSpPr>
        <p:spPr>
          <a:xfrm>
            <a:off x="581192" y="702156"/>
            <a:ext cx="11029616" cy="1188720"/>
          </a:xfrm>
        </p:spPr>
        <p:txBody>
          <a:bodyPr>
            <a:normAutofit/>
          </a:bodyPr>
          <a:lstStyle/>
          <a:p>
            <a:r>
              <a:rPr lang="en-US" dirty="0"/>
              <a:t>What is a </a:t>
            </a:r>
            <a:r>
              <a:rPr lang="en-US" dirty="0" err="1"/>
              <a:t>vlan</a:t>
            </a:r>
            <a:r>
              <a:rPr lang="en-US" dirty="0"/>
              <a:t>?</a:t>
            </a: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8D53F55A-A9DE-63F3-A215-98B1EBEBE565}"/>
              </a:ext>
            </a:extLst>
          </p:cNvPr>
          <p:cNvSpPr>
            <a:spLocks noGrp="1"/>
          </p:cNvSpPr>
          <p:nvPr>
            <p:ph idx="1"/>
          </p:nvPr>
        </p:nvSpPr>
        <p:spPr>
          <a:xfrm>
            <a:off x="581193" y="2340864"/>
            <a:ext cx="7024758" cy="3634486"/>
          </a:xfrm>
        </p:spPr>
        <p:txBody>
          <a:bodyPr>
            <a:noAutofit/>
          </a:bodyPr>
          <a:lstStyle/>
          <a:p>
            <a:pPr>
              <a:spcAft>
                <a:spcPts val="2250"/>
              </a:spcAft>
            </a:pPr>
            <a:r>
              <a:rPr lang="en-US" sz="1400" dirty="0">
                <a:solidFill>
                  <a:srgbClr val="51565E"/>
                </a:solidFill>
                <a:latin typeface="Roboto" panose="02000000000000000000" pitchFamily="2" charset="0"/>
              </a:rPr>
              <a:t>VLANs are used to divide a physical LAN into multiple broadcast domains to isolate services with the aim of improving the security and management of the network. Hosts within a VLAN can directly communicate only with other hosts in the same VLAN and must use a router to communicate with hosts in other VLANs.</a:t>
            </a:r>
          </a:p>
          <a:p>
            <a:pPr marL="0" indent="0">
              <a:spcAft>
                <a:spcPts val="2250"/>
              </a:spcAft>
              <a:buNone/>
            </a:pP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1026" name="Picture 2" descr="What is a VLAN (Virtual LAN), and how ...">
            <a:extLst>
              <a:ext uri="{FF2B5EF4-FFF2-40B4-BE49-F238E27FC236}">
                <a16:creationId xmlns:a16="http://schemas.microsoft.com/office/drawing/2014/main" id="{F10CB473-FDD4-C78B-9D7F-19C640FE5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886" y="2899548"/>
            <a:ext cx="3079586" cy="153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94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44FD3-15E9-5865-B87C-64743D0622C4}"/>
              </a:ext>
            </a:extLst>
          </p:cNvPr>
          <p:cNvSpPr>
            <a:spLocks noGrp="1"/>
          </p:cNvSpPr>
          <p:nvPr>
            <p:ph type="title"/>
          </p:nvPr>
        </p:nvSpPr>
        <p:spPr/>
        <p:txBody>
          <a:bodyPr>
            <a:normAutofit/>
          </a:bodyPr>
          <a:lstStyle/>
          <a:p>
            <a:r>
              <a:rPr lang="en-US" dirty="0"/>
              <a:t>Cloud Computing Concepts</a:t>
            </a:r>
            <a:br>
              <a:rPr lang="en-US" dirty="0"/>
            </a:br>
            <a:endParaRPr lang="en-US" dirty="0"/>
          </a:p>
        </p:txBody>
      </p:sp>
      <p:sp>
        <p:nvSpPr>
          <p:cNvPr id="3" name="Text Placeholder 2">
            <a:extLst>
              <a:ext uri="{FF2B5EF4-FFF2-40B4-BE49-F238E27FC236}">
                <a16:creationId xmlns:a16="http://schemas.microsoft.com/office/drawing/2014/main" id="{97FBB6EF-E130-3B34-984F-FA630B728165}"/>
              </a:ext>
            </a:extLst>
          </p:cNvPr>
          <p:cNvSpPr>
            <a:spLocks noGrp="1"/>
          </p:cNvSpPr>
          <p:nvPr>
            <p:ph type="body" idx="1"/>
          </p:nvPr>
        </p:nvSpPr>
        <p:spPr>
          <a:xfrm>
            <a:off x="653763" y="4541417"/>
            <a:ext cx="11029615" cy="600556"/>
          </a:xfrm>
        </p:spPr>
        <p:txBody>
          <a:bodyPr/>
          <a:lstStyle/>
          <a:p>
            <a:r>
              <a:rPr lang="en-US" dirty="0"/>
              <a:t>Day 1</a:t>
            </a:r>
            <a:endParaRPr lang="en-NG" dirty="0"/>
          </a:p>
        </p:txBody>
      </p:sp>
    </p:spTree>
    <p:extLst>
      <p:ext uri="{BB962C8B-B14F-4D97-AF65-F5344CB8AC3E}">
        <p14:creationId xmlns:p14="http://schemas.microsoft.com/office/powerpoint/2010/main" val="2971973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63186A-CC49-0464-A71B-C9CA12B36C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98783-34AB-7C0D-5368-55772B700675}"/>
              </a:ext>
            </a:extLst>
          </p:cNvPr>
          <p:cNvSpPr>
            <a:spLocks noGrp="1"/>
          </p:cNvSpPr>
          <p:nvPr>
            <p:ph type="title"/>
          </p:nvPr>
        </p:nvSpPr>
        <p:spPr>
          <a:xfrm>
            <a:off x="581192" y="702156"/>
            <a:ext cx="11029616" cy="1188720"/>
          </a:xfrm>
        </p:spPr>
        <p:txBody>
          <a:bodyPr>
            <a:normAutofit/>
          </a:bodyPr>
          <a:lstStyle/>
          <a:p>
            <a:r>
              <a:rPr lang="en-US" dirty="0"/>
              <a:t>Network topology</a:t>
            </a: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E08EA45C-997D-6516-F59D-8CFCBF337049}"/>
              </a:ext>
            </a:extLst>
          </p:cNvPr>
          <p:cNvSpPr>
            <a:spLocks noGrp="1"/>
          </p:cNvSpPr>
          <p:nvPr>
            <p:ph idx="1"/>
          </p:nvPr>
        </p:nvSpPr>
        <p:spPr>
          <a:xfrm>
            <a:off x="581192" y="1852201"/>
            <a:ext cx="4800976" cy="3634486"/>
          </a:xfrm>
        </p:spPr>
        <p:txBody>
          <a:bodyPr>
            <a:noAutofit/>
          </a:bodyPr>
          <a:lstStyle/>
          <a:p>
            <a:pPr>
              <a:spcAft>
                <a:spcPts val="2250"/>
              </a:spcAft>
            </a:pPr>
            <a:r>
              <a:rPr lang="en-US" sz="1400" dirty="0">
                <a:solidFill>
                  <a:srgbClr val="51565E"/>
                </a:solidFill>
                <a:latin typeface="Roboto" panose="02000000000000000000" pitchFamily="2" charset="0"/>
              </a:rPr>
              <a:t>In the network shown in Figure, two switches are deployed at different locations, for example, on different floors of an office building. Both switches connect to two computers that belong to different enterprises. In this case, the computers can be assigned to different VLANs, achieving isolation of users between enterprises.</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2050" name="Picture 2">
            <a:extLst>
              <a:ext uri="{FF2B5EF4-FFF2-40B4-BE49-F238E27FC236}">
                <a16:creationId xmlns:a16="http://schemas.microsoft.com/office/drawing/2014/main" id="{F7D3B962-0BBC-E48E-0BD0-C01D6F2C1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762" y="2288369"/>
            <a:ext cx="5792046" cy="349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113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E0C47F-7EFB-A337-13CD-AE72F71BD2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4D297-6479-C5E7-C93F-F1F1D04ACBA8}"/>
              </a:ext>
            </a:extLst>
          </p:cNvPr>
          <p:cNvSpPr>
            <a:spLocks noGrp="1"/>
          </p:cNvSpPr>
          <p:nvPr>
            <p:ph type="title"/>
          </p:nvPr>
        </p:nvSpPr>
        <p:spPr>
          <a:xfrm>
            <a:off x="581192" y="702156"/>
            <a:ext cx="11029616" cy="1188720"/>
          </a:xfrm>
        </p:spPr>
        <p:txBody>
          <a:bodyPr>
            <a:normAutofit/>
          </a:bodyPr>
          <a:lstStyle/>
          <a:p>
            <a:r>
              <a:rPr lang="en-US" dirty="0"/>
              <a:t>Network </a:t>
            </a:r>
            <a:r>
              <a:rPr lang="en-US" dirty="0" err="1"/>
              <a:t>tAG</a:t>
            </a: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CC152607-77D6-8BB1-F0BA-C51E16F103B6}"/>
              </a:ext>
            </a:extLst>
          </p:cNvPr>
          <p:cNvSpPr>
            <a:spLocks noGrp="1"/>
          </p:cNvSpPr>
          <p:nvPr>
            <p:ph idx="1"/>
          </p:nvPr>
        </p:nvSpPr>
        <p:spPr>
          <a:xfrm>
            <a:off x="581192" y="1852201"/>
            <a:ext cx="4800976" cy="3634486"/>
          </a:xfrm>
        </p:spPr>
        <p:txBody>
          <a:bodyPr>
            <a:noAutofit/>
          </a:bodyPr>
          <a:lstStyle/>
          <a:p>
            <a:pPr>
              <a:spcAft>
                <a:spcPts val="2250"/>
              </a:spcAft>
            </a:pPr>
            <a:r>
              <a:rPr lang="en-US" sz="1400" dirty="0">
                <a:solidFill>
                  <a:srgbClr val="51565E"/>
                </a:solidFill>
                <a:latin typeface="Roboto" panose="02000000000000000000" pitchFamily="2" charset="0"/>
              </a:rPr>
              <a:t>A switch identifies packets from different VLANs according to the information contained in its VLAN tags. IEEE 802.1Q adds a 4-byte VLAN tag between the Source/Destination MAC address and Length/Type fields of an Ethernet frame, as shown in Figure 2.</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pic>
        <p:nvPicPr>
          <p:cNvPr id="3074" name="Picture 2">
            <a:extLst>
              <a:ext uri="{FF2B5EF4-FFF2-40B4-BE49-F238E27FC236}">
                <a16:creationId xmlns:a16="http://schemas.microsoft.com/office/drawing/2014/main" id="{3778EA25-27D7-5BA1-ABF6-A3BBF4300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4649" y="2913761"/>
            <a:ext cx="5281779" cy="1764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83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43A92D-57F9-689D-1A48-141673A980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AF521-79D3-C51A-96ED-FBD2F905849E}"/>
              </a:ext>
            </a:extLst>
          </p:cNvPr>
          <p:cNvSpPr>
            <a:spLocks noGrp="1"/>
          </p:cNvSpPr>
          <p:nvPr>
            <p:ph type="title"/>
          </p:nvPr>
        </p:nvSpPr>
        <p:spPr>
          <a:xfrm>
            <a:off x="581192" y="702156"/>
            <a:ext cx="11029616" cy="1188720"/>
          </a:xfrm>
        </p:spPr>
        <p:txBody>
          <a:bodyPr>
            <a:normAutofit/>
          </a:bodyPr>
          <a:lstStyle/>
          <a:p>
            <a:r>
              <a:rPr lang="en-US" dirty="0"/>
              <a:t>Network </a:t>
            </a:r>
            <a:r>
              <a:rPr lang="en-US" dirty="0" err="1"/>
              <a:t>tAG</a:t>
            </a: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B01EAA6E-7951-B64B-90BD-57846206C099}"/>
              </a:ext>
            </a:extLst>
          </p:cNvPr>
          <p:cNvSpPr>
            <a:spLocks noGrp="1"/>
          </p:cNvSpPr>
          <p:nvPr>
            <p:ph idx="1"/>
          </p:nvPr>
        </p:nvSpPr>
        <p:spPr>
          <a:xfrm>
            <a:off x="581192" y="1852200"/>
            <a:ext cx="8884980" cy="4303643"/>
          </a:xfrm>
        </p:spPr>
        <p:txBody>
          <a:bodyPr>
            <a:noAutofit/>
          </a:bodyPr>
          <a:lstStyle/>
          <a:p>
            <a:pPr>
              <a:spcAft>
                <a:spcPts val="2250"/>
              </a:spcAft>
            </a:pPr>
            <a:r>
              <a:rPr lang="en-US" sz="1400" b="0" i="0" dirty="0">
                <a:solidFill>
                  <a:srgbClr val="494949"/>
                </a:solidFill>
                <a:effectLst/>
                <a:latin typeface="LT_regular"/>
              </a:rPr>
              <a:t>The VLAN ID (VID) field in a data frame identifies the VLAN to which the data frame belongs (the VLAN in which the data frame can be transmitted). All frames processed on a switch carry VLAN tags, but some devices connected to a switch cannot process tagged frames. To enable communication between the switch and these devices, the switch interfaces must be able to identify whether an Ethernet frame is tagged, and then decide whether to add VLAN tags to or remove VLAN tags from the frames. Hosts in the same VLAN may be connected to different switches, in which case the VLAN spans multiple switches. To enable communication between these hosts, interfaces between switches must be able to identify and send frames of multiple VLANs.</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spTree>
    <p:extLst>
      <p:ext uri="{BB962C8B-B14F-4D97-AF65-F5344CB8AC3E}">
        <p14:creationId xmlns:p14="http://schemas.microsoft.com/office/powerpoint/2010/main" val="2839819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BCB27B-1185-0191-20E9-5C0C46215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77E46-19F1-288F-E16A-3F4FAA300DDE}"/>
              </a:ext>
            </a:extLst>
          </p:cNvPr>
          <p:cNvSpPr>
            <a:spLocks noGrp="1"/>
          </p:cNvSpPr>
          <p:nvPr>
            <p:ph type="title"/>
          </p:nvPr>
        </p:nvSpPr>
        <p:spPr>
          <a:xfrm>
            <a:off x="581192" y="702156"/>
            <a:ext cx="11029616" cy="1188720"/>
          </a:xfrm>
        </p:spPr>
        <p:txBody>
          <a:bodyPr>
            <a:normAutofit/>
          </a:bodyPr>
          <a:lstStyle/>
          <a:p>
            <a:r>
              <a:rPr lang="en-US" dirty="0"/>
              <a:t>Network Tag - IEEE</a:t>
            </a:r>
            <a:br>
              <a:rPr lang="en-US" b="1" i="0" dirty="0">
                <a:solidFill>
                  <a:srgbClr val="000000"/>
                </a:solidFill>
                <a:effectLst/>
                <a:latin typeface="Inter"/>
              </a:rPr>
            </a:br>
            <a:endParaRPr lang="en-NG" dirty="0"/>
          </a:p>
        </p:txBody>
      </p:sp>
      <p:sp>
        <p:nvSpPr>
          <p:cNvPr id="3" name="Content Placeholder 2">
            <a:extLst>
              <a:ext uri="{FF2B5EF4-FFF2-40B4-BE49-F238E27FC236}">
                <a16:creationId xmlns:a16="http://schemas.microsoft.com/office/drawing/2014/main" id="{6C20D58C-97FD-04D3-A61B-24620C062BCE}"/>
              </a:ext>
            </a:extLst>
          </p:cNvPr>
          <p:cNvSpPr>
            <a:spLocks noGrp="1"/>
          </p:cNvSpPr>
          <p:nvPr>
            <p:ph idx="1"/>
          </p:nvPr>
        </p:nvSpPr>
        <p:spPr>
          <a:xfrm>
            <a:off x="581192" y="1852200"/>
            <a:ext cx="8884980" cy="4303643"/>
          </a:xfrm>
        </p:spPr>
        <p:txBody>
          <a:bodyPr>
            <a:noAutofit/>
          </a:bodyPr>
          <a:lstStyle/>
          <a:p>
            <a:pPr>
              <a:spcAft>
                <a:spcPts val="2250"/>
              </a:spcAft>
            </a:pPr>
            <a:r>
              <a:rPr lang="en-US" sz="1400" dirty="0"/>
              <a:t>Institute of Electrical and Electronics Engineers (IEEE) -  is a global professional association dedicated to advancing technology, especially in areas like electrical engineering, electronics, computer science, networking, and telecommunications. They’re the ones who develop important standards like </a:t>
            </a:r>
            <a:r>
              <a:rPr lang="en-US" sz="1400" b="1" dirty="0"/>
              <a:t>IEEE 802.1Q</a:t>
            </a:r>
            <a:r>
              <a:rPr lang="en-US" sz="1400" dirty="0"/>
              <a:t> (VLAN tagging), </a:t>
            </a:r>
            <a:r>
              <a:rPr lang="en-US" sz="1400" b="1" dirty="0"/>
              <a:t>IEEE 802.11</a:t>
            </a:r>
            <a:r>
              <a:rPr lang="en-US" sz="1400" dirty="0"/>
              <a:t> (Wi-Fi), and many others.</a:t>
            </a:r>
          </a:p>
          <a:p>
            <a:pPr>
              <a:spcAft>
                <a:spcPts val="2250"/>
              </a:spcAft>
            </a:pPr>
            <a:r>
              <a:rPr lang="en-US" sz="1400" b="1" dirty="0"/>
              <a:t>IEEE 802.1Q</a:t>
            </a:r>
            <a:r>
              <a:rPr lang="en-US" sz="1400" dirty="0"/>
              <a:t> is the </a:t>
            </a:r>
            <a:r>
              <a:rPr lang="en-US" sz="1400" b="1" dirty="0"/>
              <a:t>networking standard for VLAN tagging</a:t>
            </a:r>
            <a:r>
              <a:rPr lang="en-US" sz="1400" dirty="0"/>
              <a:t> on Ethernet networks. It allows multiple VLANs (Virtual LANs) to coexist on the same physical Ethernet network (or trunk link), by inserting a special tag into Ethernet frames. This tag carries the </a:t>
            </a:r>
            <a:r>
              <a:rPr lang="en-US" sz="1400" b="1" dirty="0"/>
              <a:t>VLAN ID</a:t>
            </a:r>
            <a:r>
              <a:rPr lang="en-US" sz="1400" dirty="0"/>
              <a:t> so that switches and routers can properly segregate and route traffic between VLANs.</a:t>
            </a:r>
            <a:br>
              <a:rPr lang="en-US" sz="1400" dirty="0">
                <a:solidFill>
                  <a:srgbClr val="51565E"/>
                </a:solidFill>
                <a:latin typeface="Roboto" panose="02000000000000000000" pitchFamily="2" charset="0"/>
              </a:rPr>
            </a:br>
            <a:endParaRPr lang="en-US" sz="1400" dirty="0">
              <a:solidFill>
                <a:srgbClr val="51565E"/>
              </a:solidFill>
              <a:latin typeface="Roboto" panose="02000000000000000000" pitchFamily="2" charset="0"/>
            </a:endParaRPr>
          </a:p>
        </p:txBody>
      </p:sp>
    </p:spTree>
    <p:extLst>
      <p:ext uri="{BB962C8B-B14F-4D97-AF65-F5344CB8AC3E}">
        <p14:creationId xmlns:p14="http://schemas.microsoft.com/office/powerpoint/2010/main" val="3955458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21A92-50CD-71E9-4F9F-B58850A456FB}"/>
              </a:ext>
            </a:extLst>
          </p:cNvPr>
          <p:cNvSpPr>
            <a:spLocks noGrp="1"/>
          </p:cNvSpPr>
          <p:nvPr>
            <p:ph type="title"/>
          </p:nvPr>
        </p:nvSpPr>
        <p:spPr/>
        <p:txBody>
          <a:bodyPr/>
          <a:lstStyle/>
          <a:p>
            <a:r>
              <a:rPr lang="en-US" dirty="0"/>
              <a:t>CLASS DEMO</a:t>
            </a:r>
            <a:endParaRPr lang="en-NG" dirty="0"/>
          </a:p>
        </p:txBody>
      </p:sp>
      <p:pic>
        <p:nvPicPr>
          <p:cNvPr id="4" name="Picture 2">
            <a:extLst>
              <a:ext uri="{FF2B5EF4-FFF2-40B4-BE49-F238E27FC236}">
                <a16:creationId xmlns:a16="http://schemas.microsoft.com/office/drawing/2014/main" id="{2F0E5A3C-0956-9C2C-1B2E-FADA09F296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4229" y="2058324"/>
            <a:ext cx="6580837" cy="3967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4BC2FA-63BE-B857-C063-A02B06082C67}"/>
              </a:ext>
            </a:extLst>
          </p:cNvPr>
          <p:cNvSpPr txBox="1"/>
          <p:nvPr/>
        </p:nvSpPr>
        <p:spPr>
          <a:xfrm>
            <a:off x="4479610" y="1743519"/>
            <a:ext cx="1445037" cy="369332"/>
          </a:xfrm>
          <a:prstGeom prst="rect">
            <a:avLst/>
          </a:prstGeom>
          <a:noFill/>
        </p:spPr>
        <p:txBody>
          <a:bodyPr wrap="square" rtlCol="0">
            <a:spAutoFit/>
          </a:bodyPr>
          <a:lstStyle/>
          <a:p>
            <a:r>
              <a:rPr lang="en-US" b="1" dirty="0"/>
              <a:t>192.168.2.2</a:t>
            </a:r>
            <a:endParaRPr lang="en-NG" b="1" dirty="0"/>
          </a:p>
        </p:txBody>
      </p:sp>
      <p:sp>
        <p:nvSpPr>
          <p:cNvPr id="6" name="TextBox 5">
            <a:extLst>
              <a:ext uri="{FF2B5EF4-FFF2-40B4-BE49-F238E27FC236}">
                <a16:creationId xmlns:a16="http://schemas.microsoft.com/office/drawing/2014/main" id="{F442A362-B6E0-9F2A-AEB4-7FFD7FD30E19}"/>
              </a:ext>
            </a:extLst>
          </p:cNvPr>
          <p:cNvSpPr txBox="1"/>
          <p:nvPr/>
        </p:nvSpPr>
        <p:spPr>
          <a:xfrm>
            <a:off x="7365735" y="1753479"/>
            <a:ext cx="1445037" cy="369332"/>
          </a:xfrm>
          <a:prstGeom prst="rect">
            <a:avLst/>
          </a:prstGeom>
          <a:noFill/>
        </p:spPr>
        <p:txBody>
          <a:bodyPr wrap="square" rtlCol="0">
            <a:spAutoFit/>
          </a:bodyPr>
          <a:lstStyle/>
          <a:p>
            <a:r>
              <a:rPr lang="en-US" b="1" dirty="0"/>
              <a:t>192.168.2.3</a:t>
            </a:r>
            <a:endParaRPr lang="en-NG" b="1" dirty="0"/>
          </a:p>
        </p:txBody>
      </p:sp>
      <p:sp>
        <p:nvSpPr>
          <p:cNvPr id="7" name="TextBox 6">
            <a:extLst>
              <a:ext uri="{FF2B5EF4-FFF2-40B4-BE49-F238E27FC236}">
                <a16:creationId xmlns:a16="http://schemas.microsoft.com/office/drawing/2014/main" id="{2B9342EE-BA0B-B508-E983-077DE7520E6F}"/>
              </a:ext>
            </a:extLst>
          </p:cNvPr>
          <p:cNvSpPr txBox="1"/>
          <p:nvPr/>
        </p:nvSpPr>
        <p:spPr>
          <a:xfrm>
            <a:off x="4598846" y="5971178"/>
            <a:ext cx="1445037" cy="369332"/>
          </a:xfrm>
          <a:prstGeom prst="rect">
            <a:avLst/>
          </a:prstGeom>
          <a:noFill/>
        </p:spPr>
        <p:txBody>
          <a:bodyPr wrap="square" rtlCol="0">
            <a:spAutoFit/>
          </a:bodyPr>
          <a:lstStyle/>
          <a:p>
            <a:r>
              <a:rPr lang="en-US" b="1" dirty="0"/>
              <a:t>192.168.3.2</a:t>
            </a:r>
            <a:endParaRPr lang="en-NG" b="1" dirty="0"/>
          </a:p>
        </p:txBody>
      </p:sp>
      <p:sp>
        <p:nvSpPr>
          <p:cNvPr id="8" name="TextBox 7">
            <a:extLst>
              <a:ext uri="{FF2B5EF4-FFF2-40B4-BE49-F238E27FC236}">
                <a16:creationId xmlns:a16="http://schemas.microsoft.com/office/drawing/2014/main" id="{0230CAAC-06E1-3622-B067-1151AA63A96F}"/>
              </a:ext>
            </a:extLst>
          </p:cNvPr>
          <p:cNvSpPr txBox="1"/>
          <p:nvPr/>
        </p:nvSpPr>
        <p:spPr>
          <a:xfrm>
            <a:off x="7456543" y="5971178"/>
            <a:ext cx="1445037" cy="369332"/>
          </a:xfrm>
          <a:prstGeom prst="rect">
            <a:avLst/>
          </a:prstGeom>
          <a:noFill/>
        </p:spPr>
        <p:txBody>
          <a:bodyPr wrap="square" rtlCol="0">
            <a:spAutoFit/>
          </a:bodyPr>
          <a:lstStyle/>
          <a:p>
            <a:r>
              <a:rPr lang="en-US" b="1" dirty="0"/>
              <a:t>192.168.3.3</a:t>
            </a:r>
            <a:endParaRPr lang="en-NG" b="1" dirty="0"/>
          </a:p>
        </p:txBody>
      </p:sp>
      <p:sp>
        <p:nvSpPr>
          <p:cNvPr id="9" name="TextBox 8">
            <a:extLst>
              <a:ext uri="{FF2B5EF4-FFF2-40B4-BE49-F238E27FC236}">
                <a16:creationId xmlns:a16="http://schemas.microsoft.com/office/drawing/2014/main" id="{781A7C46-9DA0-90C9-D354-A4393DFB7B64}"/>
              </a:ext>
            </a:extLst>
          </p:cNvPr>
          <p:cNvSpPr txBox="1"/>
          <p:nvPr/>
        </p:nvSpPr>
        <p:spPr>
          <a:xfrm>
            <a:off x="2334956" y="4441650"/>
            <a:ext cx="1445037" cy="923330"/>
          </a:xfrm>
          <a:prstGeom prst="rect">
            <a:avLst/>
          </a:prstGeom>
          <a:noFill/>
        </p:spPr>
        <p:txBody>
          <a:bodyPr wrap="square" rtlCol="0">
            <a:spAutoFit/>
          </a:bodyPr>
          <a:lstStyle/>
          <a:p>
            <a:r>
              <a:rPr lang="en-US" b="1" dirty="0"/>
              <a:t>Gateway</a:t>
            </a:r>
          </a:p>
          <a:p>
            <a:r>
              <a:rPr lang="en-US" b="1" dirty="0"/>
              <a:t>192.168.2.1</a:t>
            </a:r>
          </a:p>
          <a:p>
            <a:r>
              <a:rPr lang="en-US" b="1" dirty="0"/>
              <a:t>192.168.3.1</a:t>
            </a:r>
            <a:endParaRPr lang="en-NG" b="1" dirty="0"/>
          </a:p>
        </p:txBody>
      </p:sp>
    </p:spTree>
    <p:extLst>
      <p:ext uri="{BB962C8B-B14F-4D97-AF65-F5344CB8AC3E}">
        <p14:creationId xmlns:p14="http://schemas.microsoft.com/office/powerpoint/2010/main" val="2388410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508BD-7936-D4F7-D159-884F978BC30C}"/>
              </a:ext>
            </a:extLst>
          </p:cNvPr>
          <p:cNvSpPr>
            <a:spLocks noGrp="1"/>
          </p:cNvSpPr>
          <p:nvPr>
            <p:ph type="title"/>
          </p:nvPr>
        </p:nvSpPr>
        <p:spPr/>
        <p:txBody>
          <a:bodyPr/>
          <a:lstStyle/>
          <a:p>
            <a:endParaRPr lang="en-NG" dirty="0"/>
          </a:p>
        </p:txBody>
      </p:sp>
      <p:sp>
        <p:nvSpPr>
          <p:cNvPr id="3" name="Content Placeholder 2">
            <a:extLst>
              <a:ext uri="{FF2B5EF4-FFF2-40B4-BE49-F238E27FC236}">
                <a16:creationId xmlns:a16="http://schemas.microsoft.com/office/drawing/2014/main" id="{05F06389-9314-1228-85B9-9459D28C804D}"/>
              </a:ext>
            </a:extLst>
          </p:cNvPr>
          <p:cNvSpPr>
            <a:spLocks noGrp="1"/>
          </p:cNvSpPr>
          <p:nvPr>
            <p:ph idx="1"/>
          </p:nvPr>
        </p:nvSpPr>
        <p:spPr/>
        <p:txBody>
          <a:bodyPr/>
          <a:lstStyle/>
          <a:p>
            <a:endParaRPr lang="en-NG" dirty="0"/>
          </a:p>
        </p:txBody>
      </p:sp>
    </p:spTree>
    <p:extLst>
      <p:ext uri="{BB962C8B-B14F-4D97-AF65-F5344CB8AC3E}">
        <p14:creationId xmlns:p14="http://schemas.microsoft.com/office/powerpoint/2010/main" val="1927116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91CF7F-3CDC-E001-9407-FB6032F05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3F9DC-593B-E2C3-AC7D-4069BF1ED656}"/>
              </a:ext>
            </a:extLst>
          </p:cNvPr>
          <p:cNvSpPr>
            <a:spLocks noGrp="1"/>
          </p:cNvSpPr>
          <p:nvPr>
            <p:ph type="title"/>
          </p:nvPr>
        </p:nvSpPr>
        <p:spPr>
          <a:xfrm>
            <a:off x="581192" y="702156"/>
            <a:ext cx="11029616" cy="1188720"/>
          </a:xfrm>
        </p:spPr>
        <p:txBody>
          <a:bodyPr>
            <a:normAutofit fontScale="90000"/>
          </a:bodyPr>
          <a:lstStyle/>
          <a:p>
            <a:r>
              <a:rPr lang="en-US" dirty="0"/>
              <a:t>WHAT IS NETWORK SECURITY?</a:t>
            </a:r>
            <a:br>
              <a:rPr lang="en-US" b="0" i="0" dirty="0">
                <a:solidFill>
                  <a:srgbClr val="272C37"/>
                </a:solidFill>
                <a:effectLst/>
                <a:latin typeface="Roboto" panose="02000000000000000000" pitchFamily="2" charset="0"/>
              </a:rPr>
            </a:b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CE6933AC-0DD4-A639-F8C6-1BB8CF29DD9A}"/>
              </a:ext>
            </a:extLst>
          </p:cNvPr>
          <p:cNvSpPr>
            <a:spLocks noGrp="1"/>
          </p:cNvSpPr>
          <p:nvPr>
            <p:ph idx="1"/>
          </p:nvPr>
        </p:nvSpPr>
        <p:spPr>
          <a:xfrm>
            <a:off x="581193" y="2340864"/>
            <a:ext cx="7024758" cy="3634486"/>
          </a:xfrm>
        </p:spPr>
        <p:txBody>
          <a:bodyPr>
            <a:noAutofit/>
          </a:bodyPr>
          <a:lstStyle/>
          <a:p>
            <a:pPr>
              <a:lnSpc>
                <a:spcPts val="1950"/>
              </a:lnSpc>
              <a:spcAft>
                <a:spcPts val="1950"/>
              </a:spcAft>
            </a:pPr>
            <a:r>
              <a:rPr lang="en-US" sz="1400" dirty="0">
                <a:solidFill>
                  <a:srgbClr val="51565E"/>
                </a:solidFill>
                <a:latin typeface="Roboto" panose="02000000000000000000" pitchFamily="2" charset="0"/>
              </a:rPr>
              <a:t>Network security is the protection of the underlying networking infrastructure from unauthorized access, misuse, or theft. It involves creating a secure infrastructure for devices, applications, users, and applications to work in a secure manner.</a:t>
            </a:r>
          </a:p>
          <a:p>
            <a:pPr>
              <a:lnSpc>
                <a:spcPts val="1950"/>
              </a:lnSpc>
              <a:spcAft>
                <a:spcPts val="1950"/>
              </a:spcAft>
            </a:pPr>
            <a:r>
              <a:rPr lang="en-US" sz="1400" dirty="0">
                <a:solidFill>
                  <a:srgbClr val="51565E"/>
                </a:solidFill>
                <a:latin typeface="Roboto" panose="02000000000000000000" pitchFamily="2" charset="0"/>
              </a:rPr>
              <a:t>Network security also refers to the technologies, policies, people, and procedures that defend any communication infrastructure from cyberattacks, unauthorized access, and data loss. In addition to the network itself, they also secure traffic and network-accessible assets at both the network edge and inside the perimeter.</a:t>
            </a:r>
            <a:br>
              <a:rPr lang="en-US" sz="1400" dirty="0"/>
            </a:br>
            <a:endParaRPr lang="en-US" sz="1400" b="0" i="0" dirty="0">
              <a:solidFill>
                <a:srgbClr val="51565E"/>
              </a:solidFill>
              <a:effectLst/>
              <a:latin typeface="Roboto" panose="02000000000000000000" pitchFamily="2" charset="0"/>
            </a:endParaRPr>
          </a:p>
        </p:txBody>
      </p:sp>
      <p:pic>
        <p:nvPicPr>
          <p:cNvPr id="8" name="Picture 7">
            <a:extLst>
              <a:ext uri="{FF2B5EF4-FFF2-40B4-BE49-F238E27FC236}">
                <a16:creationId xmlns:a16="http://schemas.microsoft.com/office/drawing/2014/main" id="{37867AB5-6252-0875-BB69-95CFC10619F8}"/>
              </a:ext>
            </a:extLst>
          </p:cNvPr>
          <p:cNvPicPr>
            <a:picLocks noChangeAspect="1"/>
          </p:cNvPicPr>
          <p:nvPr/>
        </p:nvPicPr>
        <p:blipFill>
          <a:blip r:embed="rId2"/>
          <a:stretch>
            <a:fillRect/>
          </a:stretch>
        </p:blipFill>
        <p:spPr>
          <a:xfrm>
            <a:off x="8184970" y="2946927"/>
            <a:ext cx="3350986" cy="1940620"/>
          </a:xfrm>
          <a:prstGeom prst="rect">
            <a:avLst/>
          </a:prstGeom>
        </p:spPr>
      </p:pic>
    </p:spTree>
    <p:extLst>
      <p:ext uri="{BB962C8B-B14F-4D97-AF65-F5344CB8AC3E}">
        <p14:creationId xmlns:p14="http://schemas.microsoft.com/office/powerpoint/2010/main" val="294285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CE01BD-B8C3-D9CF-62E9-C5C15CBDC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560815-4579-2FE9-06EF-C3C17A1F38CC}"/>
              </a:ext>
            </a:extLst>
          </p:cNvPr>
          <p:cNvSpPr>
            <a:spLocks noGrp="1"/>
          </p:cNvSpPr>
          <p:nvPr>
            <p:ph type="title"/>
          </p:nvPr>
        </p:nvSpPr>
        <p:spPr>
          <a:xfrm>
            <a:off x="581192" y="702156"/>
            <a:ext cx="11029616" cy="1188720"/>
          </a:xfrm>
        </p:spPr>
        <p:txBody>
          <a:bodyPr>
            <a:normAutofit/>
          </a:bodyPr>
          <a:lstStyle/>
          <a:p>
            <a:r>
              <a:rPr lang="en-US" dirty="0"/>
              <a:t>HOW NETWORK SECURITY WORKS…</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4B5F90E9-3E92-C493-27F8-AC7B3D81C664}"/>
              </a:ext>
            </a:extLst>
          </p:cNvPr>
          <p:cNvSpPr>
            <a:spLocks noGrp="1"/>
          </p:cNvSpPr>
          <p:nvPr>
            <p:ph idx="1"/>
          </p:nvPr>
        </p:nvSpPr>
        <p:spPr>
          <a:xfrm>
            <a:off x="581192" y="2056595"/>
            <a:ext cx="6530281" cy="3634486"/>
          </a:xfrm>
        </p:spPr>
        <p:txBody>
          <a:bodyPr>
            <a:noAutofit/>
          </a:bodyPr>
          <a:lstStyle/>
          <a:p>
            <a:pPr>
              <a:lnSpc>
                <a:spcPts val="1950"/>
              </a:lnSpc>
              <a:spcAft>
                <a:spcPts val="1950"/>
              </a:spcAft>
            </a:pPr>
            <a:r>
              <a:rPr lang="en-US" sz="1400" dirty="0">
                <a:solidFill>
                  <a:srgbClr val="51565E"/>
                </a:solidFill>
                <a:latin typeface="Roboto" panose="02000000000000000000" pitchFamily="2" charset="0"/>
              </a:rPr>
              <a:t>Network security combines multiple layers of defenses at the edge and in the network. Each network security layer implements policies and controls. Authorized users gain access to network resources, but malicious actors are blocked from carrying out exploits and threats.</a:t>
            </a:r>
          </a:p>
          <a:p>
            <a:pPr>
              <a:lnSpc>
                <a:spcPts val="1950"/>
              </a:lnSpc>
              <a:spcAft>
                <a:spcPts val="1950"/>
              </a:spcAft>
            </a:pPr>
            <a:endParaRPr lang="en-US" sz="1400" b="0" i="0" dirty="0">
              <a:solidFill>
                <a:srgbClr val="51565E"/>
              </a:solidFill>
              <a:effectLst/>
              <a:latin typeface="Roboto" panose="02000000000000000000" pitchFamily="2" charset="0"/>
            </a:endParaRPr>
          </a:p>
        </p:txBody>
      </p:sp>
      <p:pic>
        <p:nvPicPr>
          <p:cNvPr id="5" name="Picture 4">
            <a:extLst>
              <a:ext uri="{FF2B5EF4-FFF2-40B4-BE49-F238E27FC236}">
                <a16:creationId xmlns:a16="http://schemas.microsoft.com/office/drawing/2014/main" id="{C1E77B28-354F-8B09-A24A-642343FF52CA}"/>
              </a:ext>
            </a:extLst>
          </p:cNvPr>
          <p:cNvPicPr>
            <a:picLocks noChangeAspect="1"/>
          </p:cNvPicPr>
          <p:nvPr/>
        </p:nvPicPr>
        <p:blipFill>
          <a:blip r:embed="rId2"/>
          <a:stretch>
            <a:fillRect/>
          </a:stretch>
        </p:blipFill>
        <p:spPr>
          <a:xfrm>
            <a:off x="7419432" y="2161246"/>
            <a:ext cx="4644646" cy="3814104"/>
          </a:xfrm>
          <a:prstGeom prst="rect">
            <a:avLst/>
          </a:prstGeom>
        </p:spPr>
      </p:pic>
    </p:spTree>
    <p:extLst>
      <p:ext uri="{BB962C8B-B14F-4D97-AF65-F5344CB8AC3E}">
        <p14:creationId xmlns:p14="http://schemas.microsoft.com/office/powerpoint/2010/main" val="264907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6F1F30-12CA-BCFE-D359-21877D5F9D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EE845-67D7-B055-EC48-BB67B07379D3}"/>
              </a:ext>
            </a:extLst>
          </p:cNvPr>
          <p:cNvSpPr>
            <a:spLocks noGrp="1"/>
          </p:cNvSpPr>
          <p:nvPr>
            <p:ph type="title"/>
          </p:nvPr>
        </p:nvSpPr>
        <p:spPr>
          <a:xfrm>
            <a:off x="581192" y="702156"/>
            <a:ext cx="11029616" cy="1188720"/>
          </a:xfrm>
        </p:spPr>
        <p:txBody>
          <a:bodyPr>
            <a:normAutofit/>
          </a:bodyPr>
          <a:lstStyle/>
          <a:p>
            <a:r>
              <a:rPr lang="en-US" dirty="0"/>
              <a:t>HOW NETWORK SECURITY WORKS…</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52733326-7559-26AF-607E-331EC2A592DA}"/>
              </a:ext>
            </a:extLst>
          </p:cNvPr>
          <p:cNvSpPr>
            <a:spLocks noGrp="1"/>
          </p:cNvSpPr>
          <p:nvPr>
            <p:ph idx="1"/>
          </p:nvPr>
        </p:nvSpPr>
        <p:spPr>
          <a:xfrm>
            <a:off x="581192" y="2056595"/>
            <a:ext cx="6530281" cy="3634486"/>
          </a:xfrm>
        </p:spPr>
        <p:txBody>
          <a:bodyPr>
            <a:noAutofit/>
          </a:bodyPr>
          <a:lstStyle/>
          <a:p>
            <a:pPr>
              <a:lnSpc>
                <a:spcPts val="1950"/>
              </a:lnSpc>
              <a:spcAft>
                <a:spcPts val="1950"/>
              </a:spcAft>
            </a:pPr>
            <a:r>
              <a:rPr lang="en-US" sz="1400" dirty="0">
                <a:solidFill>
                  <a:srgbClr val="51565E"/>
                </a:solidFill>
                <a:latin typeface="Roboto" panose="02000000000000000000" pitchFamily="2" charset="0"/>
              </a:rPr>
              <a:t>Digital acceleration paved the way for business efficiencies, cost reductions, and productivity improvements. Yet, it has also led to an expanded attack surface across the growing network edge. From local area networks (LAN) and wide area networks (WAN) to the Internet of Things (IoT) and cloud computing, each new deployment results in another potential vulnerability.</a:t>
            </a:r>
          </a:p>
        </p:txBody>
      </p:sp>
      <p:pic>
        <p:nvPicPr>
          <p:cNvPr id="5" name="Picture 4">
            <a:extLst>
              <a:ext uri="{FF2B5EF4-FFF2-40B4-BE49-F238E27FC236}">
                <a16:creationId xmlns:a16="http://schemas.microsoft.com/office/drawing/2014/main" id="{C877F708-4F14-26EB-5E41-25F69FCBE9CE}"/>
              </a:ext>
            </a:extLst>
          </p:cNvPr>
          <p:cNvPicPr>
            <a:picLocks noChangeAspect="1"/>
          </p:cNvPicPr>
          <p:nvPr/>
        </p:nvPicPr>
        <p:blipFill>
          <a:blip r:embed="rId2"/>
          <a:stretch>
            <a:fillRect/>
          </a:stretch>
        </p:blipFill>
        <p:spPr>
          <a:xfrm>
            <a:off x="7419432" y="2161246"/>
            <a:ext cx="4644646" cy="3814104"/>
          </a:xfrm>
          <a:prstGeom prst="rect">
            <a:avLst/>
          </a:prstGeom>
        </p:spPr>
      </p:pic>
    </p:spTree>
    <p:extLst>
      <p:ext uri="{BB962C8B-B14F-4D97-AF65-F5344CB8AC3E}">
        <p14:creationId xmlns:p14="http://schemas.microsoft.com/office/powerpoint/2010/main" val="231582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128513-302A-3B62-9DCF-BD0F9A110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08352-F596-BC33-96F0-987F85EB763D}"/>
              </a:ext>
            </a:extLst>
          </p:cNvPr>
          <p:cNvSpPr>
            <a:spLocks noGrp="1"/>
          </p:cNvSpPr>
          <p:nvPr>
            <p:ph type="title"/>
          </p:nvPr>
        </p:nvSpPr>
        <p:spPr>
          <a:xfrm>
            <a:off x="581192" y="702156"/>
            <a:ext cx="11029616" cy="1188720"/>
          </a:xfrm>
        </p:spPr>
        <p:txBody>
          <a:bodyPr>
            <a:normAutofit/>
          </a:bodyPr>
          <a:lstStyle/>
          <a:p>
            <a:r>
              <a:rPr lang="en-US" dirty="0"/>
              <a:t>WHY NETWORK SECURITY IS IMPORTANT…</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18D44BE5-0587-8112-B9F8-DCE20BB2EF1A}"/>
              </a:ext>
            </a:extLst>
          </p:cNvPr>
          <p:cNvSpPr>
            <a:spLocks noGrp="1"/>
          </p:cNvSpPr>
          <p:nvPr>
            <p:ph idx="1"/>
          </p:nvPr>
        </p:nvSpPr>
        <p:spPr>
          <a:xfrm>
            <a:off x="581192" y="2056595"/>
            <a:ext cx="6530281" cy="3634486"/>
          </a:xfrm>
        </p:spPr>
        <p:txBody>
          <a:bodyPr>
            <a:noAutofit/>
          </a:bodyPr>
          <a:lstStyle/>
          <a:p>
            <a:pPr marL="0" indent="0">
              <a:lnSpc>
                <a:spcPts val="1950"/>
              </a:lnSpc>
              <a:spcAft>
                <a:spcPts val="1950"/>
              </a:spcAft>
              <a:buNone/>
            </a:pPr>
            <a:r>
              <a:rPr lang="en-US" sz="1400" dirty="0">
                <a:solidFill>
                  <a:srgbClr val="51565E"/>
                </a:solidFill>
                <a:latin typeface="Roboto" panose="02000000000000000000" pitchFamily="2" charset="0"/>
              </a:rPr>
              <a:t>Network security is crucial for protecting sensitive data and maintaining the integrity and functionality of computer networks. Without adequate network security measures, organizations face a range of risks including data breaches, financial losses, and reputational damage. Ensuring network security helps in:</a:t>
            </a:r>
          </a:p>
          <a:p>
            <a:pPr lvl="1">
              <a:lnSpc>
                <a:spcPts val="1950"/>
              </a:lnSpc>
              <a:spcAft>
                <a:spcPts val="1950"/>
              </a:spcAft>
            </a:pPr>
            <a:r>
              <a:rPr lang="en-US" dirty="0">
                <a:solidFill>
                  <a:srgbClr val="51565E"/>
                </a:solidFill>
                <a:latin typeface="Roboto" panose="02000000000000000000" pitchFamily="2" charset="0"/>
              </a:rPr>
              <a:t>Preventing unauthorized access: Network security protocols protect networks from unauthorized access, ensuring only legitimate users can access critical systems and data.</a:t>
            </a:r>
          </a:p>
          <a:p>
            <a:pPr lvl="1">
              <a:lnSpc>
                <a:spcPts val="1950"/>
              </a:lnSpc>
              <a:spcAft>
                <a:spcPts val="1950"/>
              </a:spcAft>
            </a:pPr>
            <a:r>
              <a:rPr lang="en-US" dirty="0">
                <a:solidFill>
                  <a:srgbClr val="51565E"/>
                </a:solidFill>
                <a:latin typeface="Roboto" panose="02000000000000000000" pitchFamily="2" charset="0"/>
              </a:rPr>
              <a:t>Protecting data integrity: Network security measures prevent data tampering and ensure the accuracy and reliability of data. This is particularly important for organizations handling sensitive information such as financial data, personal records, and intellectual property.</a:t>
            </a:r>
          </a:p>
          <a:p>
            <a:pPr lvl="1">
              <a:lnSpc>
                <a:spcPts val="1950"/>
              </a:lnSpc>
              <a:spcAft>
                <a:spcPts val="1950"/>
              </a:spcAft>
            </a:pPr>
            <a:endParaRPr lang="en-US" sz="1100" dirty="0">
              <a:solidFill>
                <a:srgbClr val="51565E"/>
              </a:solidFill>
              <a:latin typeface="Roboto" panose="02000000000000000000" pitchFamily="2" charset="0"/>
            </a:endParaRPr>
          </a:p>
        </p:txBody>
      </p:sp>
      <p:pic>
        <p:nvPicPr>
          <p:cNvPr id="4" name="Picture 2" descr="BEST NETWORK SECURITY TOOLS. Introduction | by Vijay Kumar Gupta | Medium">
            <a:extLst>
              <a:ext uri="{FF2B5EF4-FFF2-40B4-BE49-F238E27FC236}">
                <a16:creationId xmlns:a16="http://schemas.microsoft.com/office/drawing/2014/main" id="{B0BB2593-BAA7-005D-E0A8-196DE28B4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8414" y="2331845"/>
            <a:ext cx="4643586" cy="283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85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01960A-3E81-AEFF-CF59-213BB8805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D3634-32DF-77B6-27DF-2741EF989376}"/>
              </a:ext>
            </a:extLst>
          </p:cNvPr>
          <p:cNvSpPr>
            <a:spLocks noGrp="1"/>
          </p:cNvSpPr>
          <p:nvPr>
            <p:ph type="title"/>
          </p:nvPr>
        </p:nvSpPr>
        <p:spPr>
          <a:xfrm>
            <a:off x="581192" y="702156"/>
            <a:ext cx="11029616" cy="1188720"/>
          </a:xfrm>
        </p:spPr>
        <p:txBody>
          <a:bodyPr>
            <a:normAutofit/>
          </a:bodyPr>
          <a:lstStyle/>
          <a:p>
            <a:r>
              <a:rPr lang="en-US" dirty="0"/>
              <a:t>WHY NETWORK SECURITY IS IMPORTANT…CONT’D</a:t>
            </a:r>
            <a:br>
              <a:rPr lang="en-US" b="0" i="0" dirty="0">
                <a:solidFill>
                  <a:srgbClr val="272C37"/>
                </a:solidFill>
                <a:effectLst/>
                <a:latin typeface="Roboto" panose="02000000000000000000" pitchFamily="2" charset="0"/>
              </a:rPr>
            </a:br>
            <a:endParaRPr lang="en-NG" dirty="0"/>
          </a:p>
        </p:txBody>
      </p:sp>
      <p:sp>
        <p:nvSpPr>
          <p:cNvPr id="3" name="Content Placeholder 2">
            <a:extLst>
              <a:ext uri="{FF2B5EF4-FFF2-40B4-BE49-F238E27FC236}">
                <a16:creationId xmlns:a16="http://schemas.microsoft.com/office/drawing/2014/main" id="{49D530D2-6964-9D7A-4A27-96ED03B9F613}"/>
              </a:ext>
            </a:extLst>
          </p:cNvPr>
          <p:cNvSpPr>
            <a:spLocks noGrp="1"/>
          </p:cNvSpPr>
          <p:nvPr>
            <p:ph idx="1"/>
          </p:nvPr>
        </p:nvSpPr>
        <p:spPr>
          <a:xfrm>
            <a:off x="581192" y="2056595"/>
            <a:ext cx="6530281" cy="3634486"/>
          </a:xfrm>
        </p:spPr>
        <p:txBody>
          <a:bodyPr>
            <a:noAutofit/>
          </a:bodyPr>
          <a:lstStyle/>
          <a:p>
            <a:pPr algn="l">
              <a:buFont typeface="Arial" panose="020B0604020202020204" pitchFamily="34" charset="0"/>
              <a:buChar char="•"/>
            </a:pPr>
            <a:r>
              <a:rPr lang="en-US" sz="1400" dirty="0">
                <a:solidFill>
                  <a:srgbClr val="51565E"/>
                </a:solidFill>
                <a:latin typeface="Roboto" panose="02000000000000000000" pitchFamily="2" charset="0"/>
              </a:rPr>
              <a:t>Ensuring business continuity: Cyberattacks such as DDoS attacks can disrupt business operations. Effective network security strategies help in mitigating these risks, ensuring continuous availability of services and operations.</a:t>
            </a:r>
          </a:p>
          <a:p>
            <a:pPr algn="l">
              <a:buFont typeface="Arial" panose="020B0604020202020204" pitchFamily="34" charset="0"/>
              <a:buChar char="•"/>
            </a:pPr>
            <a:r>
              <a:rPr lang="en-US" sz="1400" dirty="0">
                <a:solidFill>
                  <a:srgbClr val="51565E"/>
                </a:solidFill>
                <a:latin typeface="Roboto" panose="02000000000000000000" pitchFamily="2" charset="0"/>
              </a:rPr>
              <a:t>Compliance with regulations: Many industries are subject to regulatory requirements mandating strict data protection measures. Network security helps organizations comply with standards like GDPR, HIPAA, and PCI-DSS, avoiding legal penalties and maintaining customer trust.</a:t>
            </a:r>
          </a:p>
          <a:p>
            <a:pPr marL="0" indent="0" algn="l">
              <a:buNone/>
            </a:pPr>
            <a:endParaRPr lang="en-US" sz="1400" dirty="0">
              <a:solidFill>
                <a:srgbClr val="51565E"/>
              </a:solidFill>
              <a:latin typeface="Roboto" panose="02000000000000000000" pitchFamily="2" charset="0"/>
            </a:endParaRPr>
          </a:p>
          <a:p>
            <a:pPr marL="0" indent="0" algn="l">
              <a:buNone/>
            </a:pPr>
            <a:r>
              <a:rPr lang="en-US" sz="1400" dirty="0">
                <a:solidFill>
                  <a:srgbClr val="51565E"/>
                </a:solidFill>
                <a:latin typeface="Roboto" panose="02000000000000000000" pitchFamily="2" charset="0"/>
              </a:rPr>
              <a:t>Mitigating financial losses: Cyber incidents can result in significant financial losses due to data theft, ransom payments, and business disruptions. Implementing network security can help in reducing these potential losses by preventing or quickly responding to incidents.</a:t>
            </a:r>
          </a:p>
          <a:p>
            <a:pPr lvl="1">
              <a:lnSpc>
                <a:spcPts val="1950"/>
              </a:lnSpc>
              <a:spcAft>
                <a:spcPts val="1950"/>
              </a:spcAft>
            </a:pPr>
            <a:endParaRPr lang="en-US" sz="1100" dirty="0">
              <a:solidFill>
                <a:srgbClr val="51565E"/>
              </a:solidFill>
              <a:latin typeface="Roboto" panose="02000000000000000000" pitchFamily="2" charset="0"/>
            </a:endParaRPr>
          </a:p>
        </p:txBody>
      </p:sp>
      <p:pic>
        <p:nvPicPr>
          <p:cNvPr id="4" name="Picture 2" descr="BEST NETWORK SECURITY TOOLS. Introduction | by Vijay Kumar Gupta | Medium">
            <a:extLst>
              <a:ext uri="{FF2B5EF4-FFF2-40B4-BE49-F238E27FC236}">
                <a16:creationId xmlns:a16="http://schemas.microsoft.com/office/drawing/2014/main" id="{5E184186-153A-D1B9-5F54-E36694C4C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8414" y="2331845"/>
            <a:ext cx="4643586" cy="283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873649"/>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{D41AB3C1-36D1-4BF5-B947-5FE175623093}tf33552983_win32</Template>
  <TotalTime>24819</TotalTime>
  <Words>3217</Words>
  <Application>Microsoft Office PowerPoint</Application>
  <PresentationFormat>Widescreen</PresentationFormat>
  <Paragraphs>184</Paragraphs>
  <Slides>45</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Calibri</vt:lpstr>
      <vt:lpstr>EB Garamond</vt:lpstr>
      <vt:lpstr>Franklin Gothic Book</vt:lpstr>
      <vt:lpstr>Franklin Gothic Demi</vt:lpstr>
      <vt:lpstr>Inter</vt:lpstr>
      <vt:lpstr>LT_regular</vt:lpstr>
      <vt:lpstr>Roboto</vt:lpstr>
      <vt:lpstr>Wingdings 2</vt:lpstr>
      <vt:lpstr>DividendVTI</vt:lpstr>
      <vt:lpstr>ALTSCHOOL OF Cybersecurity (BARAKA 2025)</vt:lpstr>
      <vt:lpstr>Refresher-  week2</vt:lpstr>
      <vt:lpstr>MONTH 3 -  WEEK 4</vt:lpstr>
      <vt:lpstr>Cloud Computing Concepts </vt:lpstr>
      <vt:lpstr>WHAT IS NETWORK SECURITY?  </vt:lpstr>
      <vt:lpstr>HOW NETWORK SECURITY WORKS… </vt:lpstr>
      <vt:lpstr>HOW NETWORK SECURITY WORKS… </vt:lpstr>
      <vt:lpstr>WHY NETWORK SECURITY IS IMPORTANT… </vt:lpstr>
      <vt:lpstr>WHY NETWORK SECURITY IS IMPORTANT…CONT’D </vt:lpstr>
      <vt:lpstr>NETWORK SECURITY THREATS   </vt:lpstr>
      <vt:lpstr>NETWORK SECURITY THREATS - MALWARE  </vt:lpstr>
      <vt:lpstr>NETWORK SECURITY THREATS - PHISHING  </vt:lpstr>
      <vt:lpstr>NETWORK SECURITY THREATS - BOTS  </vt:lpstr>
      <vt:lpstr>NETWORK SECURITY THREATS - DDoS  </vt:lpstr>
      <vt:lpstr>NETWORK SECURITY THREATS – APT  </vt:lpstr>
      <vt:lpstr>NETWORK SECURITY THREATS – DNS ATTACK  </vt:lpstr>
      <vt:lpstr>NETWORK SECURITY THREATS – Misconfiguration Exploits </vt:lpstr>
      <vt:lpstr>NETWORK SECURITY THREATS – Misconfiguration Exploits </vt:lpstr>
      <vt:lpstr>INTRODUCTION TO FIREWALLS &amp; IDS/IPS   </vt:lpstr>
      <vt:lpstr>FIREWALLS </vt:lpstr>
      <vt:lpstr>Intrusion Prevention Systems (IPS)  </vt:lpstr>
      <vt:lpstr>WEB APPLICATION FIREWALL (WAF)  </vt:lpstr>
      <vt:lpstr>WEB APPLICATION FIREWALL (WAF)  </vt:lpstr>
      <vt:lpstr>WEB APPLICATION FIREWALL (WAF)  </vt:lpstr>
      <vt:lpstr>NEXT GENERATION FIREWALLS (NGFWs) </vt:lpstr>
      <vt:lpstr>NEXT GENERATION FIREWALLS (NGFWs) - FEATURES </vt:lpstr>
      <vt:lpstr>VIRTUAL PRIVATE NETWORK   </vt:lpstr>
      <vt:lpstr>VIRTUAL PRIVATE NETWORK  </vt:lpstr>
      <vt:lpstr>Network Security Best Practices   </vt:lpstr>
      <vt:lpstr>Audit the Network and Security Controls </vt:lpstr>
      <vt:lpstr> Use Network Address Translation  </vt:lpstr>
      <vt:lpstr>Use Centralized Logging and Immediate Log Analysis </vt:lpstr>
      <vt:lpstr>Refresher-  Day 1</vt:lpstr>
      <vt:lpstr>MONTH 3 -  WEEK 1 (day 2)</vt:lpstr>
      <vt:lpstr>Configuring VLans and Network Security – using cisco packet tracer  </vt:lpstr>
      <vt:lpstr>Configuring VLans and Network Security – using cisco packet tracer  </vt:lpstr>
      <vt:lpstr>Configuring VLans and Network Security – using cisco packet tracer  </vt:lpstr>
      <vt:lpstr>Configuring VLans and Network Security – using cisco packet tracer  </vt:lpstr>
      <vt:lpstr>What is a vlan? </vt:lpstr>
      <vt:lpstr>Network topology </vt:lpstr>
      <vt:lpstr>Network tAG </vt:lpstr>
      <vt:lpstr>Network tAG </vt:lpstr>
      <vt:lpstr>Network Tag - IEEE </vt:lpstr>
      <vt:lpstr>CLASS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Oluwafemi Adebiyi</dc:creator>
  <cp:lastModifiedBy>Oluwafemi Adebiyi</cp:lastModifiedBy>
  <cp:revision>15</cp:revision>
  <dcterms:created xsi:type="dcterms:W3CDTF">2025-03-19T13:29:09Z</dcterms:created>
  <dcterms:modified xsi:type="dcterms:W3CDTF">2025-05-21T09:06:29Z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